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90" r:id="rId3"/>
    <p:sldId id="306" r:id="rId4"/>
    <p:sldId id="298" r:id="rId5"/>
    <p:sldId id="296" r:id="rId6"/>
    <p:sldId id="291" r:id="rId7"/>
    <p:sldId id="292" r:id="rId8"/>
    <p:sldId id="293" r:id="rId9"/>
    <p:sldId id="307" r:id="rId10"/>
    <p:sldId id="294" r:id="rId11"/>
    <p:sldId id="295" r:id="rId12"/>
    <p:sldId id="299" r:id="rId13"/>
    <p:sldId id="297" r:id="rId14"/>
    <p:sldId id="300" r:id="rId15"/>
    <p:sldId id="301" r:id="rId16"/>
    <p:sldId id="302" r:id="rId17"/>
    <p:sldId id="305" r:id="rId18"/>
    <p:sldId id="303" r:id="rId19"/>
    <p:sldId id="304"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153"/>
    <a:srgbClr val="75787B"/>
    <a:srgbClr val="004C97"/>
    <a:srgbClr val="007FA3"/>
    <a:srgbClr val="D22630"/>
    <a:srgbClr val="B45A08"/>
    <a:srgbClr val="F68D2E"/>
    <a:srgbClr val="004F64"/>
    <a:srgbClr val="6E1418"/>
    <a:srgbClr val="981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96056" autoAdjust="0"/>
  </p:normalViewPr>
  <p:slideViewPr>
    <p:cSldViewPr snapToGrid="0" snapToObjects="1">
      <p:cViewPr>
        <p:scale>
          <a:sx n="50" d="100"/>
          <a:sy n="50" d="100"/>
        </p:scale>
        <p:origin x="2298" y="1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800" dirty="0" smtClean="0"/>
              <a:t>Have</a:t>
            </a:r>
            <a:r>
              <a:rPr lang="en-US" sz="1800" baseline="0" dirty="0" smtClean="0"/>
              <a:t> partner clinics shifted </a:t>
            </a:r>
            <a:br>
              <a:rPr lang="en-US" sz="1800" baseline="0" dirty="0" smtClean="0"/>
            </a:br>
            <a:r>
              <a:rPr lang="en-US" sz="1800" baseline="0" dirty="0" smtClean="0"/>
              <a:t>to telehealth?</a:t>
            </a:r>
            <a:endParaRPr lang="en-US" sz="1800" dirty="0"/>
          </a:p>
        </c:rich>
      </c:tx>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centers now providing telehealth:</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6352-4C42-BD25-00676E839169}"/>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EC0A-4DD5-B63B-9E7F17C10145}"/>
              </c:ext>
            </c:extLst>
          </c:dPt>
          <c:dLbls>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0-6352-4C42-BD25-00676E83916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978790245300297"/>
          <c:y val="0.49200549000454402"/>
          <c:w val="0.11608052925792811"/>
          <c:h val="0.15103818582552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8C27-4CCD-8805-C81E684CCAFC}"/>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8C27-4CCD-8805-C81E684CCAF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8C27-4CCD-8805-C81E684CCAFC}"/>
              </c:ext>
            </c:extLst>
          </c:dPt>
          <c:cat>
            <c:strRef>
              <c:f>Sheet1!$A$2:$A$7</c:f>
              <c:strCache>
                <c:ptCount val="6"/>
                <c:pt idx="0">
                  <c:v>Other</c:v>
                </c:pt>
                <c:pt idx="1">
                  <c:v>MAT</c:v>
                </c:pt>
                <c:pt idx="2">
                  <c:v>Primary Care</c:v>
                </c:pt>
                <c:pt idx="3">
                  <c:v>Group Therapy</c:v>
                </c:pt>
                <c:pt idx="4">
                  <c:v>Individual Therapy</c:v>
                </c:pt>
                <c:pt idx="5">
                  <c:v>Psychiatry</c:v>
                </c:pt>
              </c:strCache>
            </c:strRef>
          </c:cat>
          <c:val>
            <c:numRef>
              <c:f>Sheet1!$B$2:$B$7</c:f>
              <c:numCache>
                <c:formatCode>0.00%</c:formatCode>
                <c:ptCount val="6"/>
                <c:pt idx="0">
                  <c:v>0.1</c:v>
                </c:pt>
                <c:pt idx="1">
                  <c:v>0.25</c:v>
                </c:pt>
                <c:pt idx="2">
                  <c:v>0.3</c:v>
                </c:pt>
                <c:pt idx="3">
                  <c:v>0.2</c:v>
                </c:pt>
                <c:pt idx="4">
                  <c:v>0.7</c:v>
                </c:pt>
                <c:pt idx="5" formatCode="0%">
                  <c:v>0.9</c:v>
                </c:pt>
              </c:numCache>
            </c:numRef>
          </c:val>
          <c:extLst>
            <c:ext xmlns:c16="http://schemas.microsoft.com/office/drawing/2014/chart" uri="{C3380CC4-5D6E-409C-BE32-E72D297353CC}">
              <c16:uniqueId val="{00000006-8C27-4CCD-8805-C81E684CCAFC}"/>
            </c:ext>
          </c:extLst>
        </c:ser>
        <c:dLbls>
          <c:showLegendKey val="0"/>
          <c:showVal val="0"/>
          <c:showCatName val="0"/>
          <c:showSerName val="0"/>
          <c:showPercent val="0"/>
          <c:showBubbleSize val="0"/>
        </c:dLbls>
        <c:gapWidth val="182"/>
        <c:axId val="1013809952"/>
        <c:axId val="1013807000"/>
      </c:barChart>
      <c:catAx>
        <c:axId val="101380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13807000"/>
        <c:crosses val="autoZero"/>
        <c:auto val="1"/>
        <c:lblAlgn val="l"/>
        <c:lblOffset val="100"/>
        <c:noMultiLvlLbl val="0"/>
      </c:catAx>
      <c:valAx>
        <c:axId val="1013807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380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86A42A-2387-0D4D-A315-38AC958ECF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E334430-BF38-3742-9ACB-ED71757299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0654969-B0A1-C940-8621-28568E7B1CD5}" type="datetimeFigureOut">
              <a:rPr lang="en-US"/>
              <a:pPr>
                <a:defRPr/>
              </a:pPr>
              <a:t>6/5/2020</a:t>
            </a:fld>
            <a:endParaRPr lang="en-US"/>
          </a:p>
        </p:txBody>
      </p:sp>
      <p:sp>
        <p:nvSpPr>
          <p:cNvPr id="4" name="Footer Placeholder 3">
            <a:extLst>
              <a:ext uri="{FF2B5EF4-FFF2-40B4-BE49-F238E27FC236}">
                <a16:creationId xmlns:a16="http://schemas.microsoft.com/office/drawing/2014/main" id="{E2D81688-9FCD-C44A-A1E4-8509154737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A023212-4E4F-5748-BA1D-E90DED2727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F999B2-6518-8A46-8C38-479028AD2F8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493D00-C36A-4842-A474-55130FE05C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A9CA682-B4F9-B140-9053-9C2576AEE7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A07922-F36E-3542-BF42-30E7520DB48A}" type="datetimeFigureOut">
              <a:rPr lang="en-US"/>
              <a:pPr>
                <a:defRPr/>
              </a:pPr>
              <a:t>6/5/2020</a:t>
            </a:fld>
            <a:endParaRPr lang="en-US"/>
          </a:p>
        </p:txBody>
      </p:sp>
      <p:sp>
        <p:nvSpPr>
          <p:cNvPr id="4" name="Slide Image Placeholder 3">
            <a:extLst>
              <a:ext uri="{FF2B5EF4-FFF2-40B4-BE49-F238E27FC236}">
                <a16:creationId xmlns:a16="http://schemas.microsoft.com/office/drawing/2014/main" id="{86D26780-5ADA-5E48-B28D-E150CBA582E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4E1C461-609D-8242-8DBE-11E05DDE5F5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7B00D9D-6D1E-404D-8C9D-2B8171B133A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AA3E84-6822-3D43-88B4-278441CA08A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12C7601-6B8A-0844-A925-FE6D471163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Samir and Kevin, as well as Genoa:</a:t>
            </a:r>
          </a:p>
          <a:p>
            <a:endParaRPr lang="en-US" dirty="0" smtClean="0"/>
          </a:p>
          <a:p>
            <a:r>
              <a:rPr lang="en-US" sz="1200" b="1" i="0" kern="1200" dirty="0" smtClean="0">
                <a:solidFill>
                  <a:schemeClr val="tx1"/>
                </a:solidFill>
                <a:effectLst/>
                <a:latin typeface="+mn-lt"/>
                <a:ea typeface="+mn-ea"/>
                <a:cs typeface="+mn-cs"/>
              </a:rPr>
              <a:t>Samir Malik, Executive Vice President, Genoa Telepsychiatry</a:t>
            </a:r>
          </a:p>
          <a:p>
            <a:r>
              <a:rPr lang="en-US" sz="1200" b="0" i="0" kern="1200" dirty="0" smtClean="0">
                <a:solidFill>
                  <a:schemeClr val="tx1"/>
                </a:solidFill>
                <a:effectLst/>
                <a:latin typeface="+mn-lt"/>
                <a:ea typeface="+mn-ea"/>
                <a:cs typeface="+mn-cs"/>
              </a:rPr>
              <a:t>Samir Malik is currently the Executive Vice President and General Manager of Genoa Telepsychiatry, the largest outpatient </a:t>
            </a:r>
            <a:r>
              <a:rPr lang="en-US" sz="1200" b="0" i="0" kern="1200" dirty="0" err="1" smtClean="0">
                <a:solidFill>
                  <a:schemeClr val="tx1"/>
                </a:solidFill>
                <a:effectLst/>
                <a:latin typeface="+mn-lt"/>
                <a:ea typeface="+mn-ea"/>
                <a:cs typeface="+mn-cs"/>
              </a:rPr>
              <a:t>telepsychaitry</a:t>
            </a:r>
            <a:r>
              <a:rPr lang="en-US" sz="1200" b="0" i="0" kern="1200" dirty="0" smtClean="0">
                <a:solidFill>
                  <a:schemeClr val="tx1"/>
                </a:solidFill>
                <a:effectLst/>
                <a:latin typeface="+mn-lt"/>
                <a:ea typeface="+mn-ea"/>
                <a:cs typeface="+mn-cs"/>
              </a:rPr>
              <a:t> provider in the country. Samir came into this role through the acquisition of his company, 1DocWay, a New York City-based telepsychiatry company, which he co-founded and served as CEO. The company expands access to mental healthcare in rural America. Samir and his team have built the technology-enabled-services company from scratch, treating over 100,000 patients across the country.</a:t>
            </a:r>
          </a:p>
          <a:p>
            <a:r>
              <a:rPr lang="en-US" sz="1200" b="0" i="0" kern="1200" dirty="0" smtClean="0">
                <a:solidFill>
                  <a:schemeClr val="tx1"/>
                </a:solidFill>
                <a:effectLst/>
                <a:latin typeface="+mn-lt"/>
                <a:ea typeface="+mn-ea"/>
                <a:cs typeface="+mn-cs"/>
              </a:rPr>
              <a:t>Samir received a Bachelor of Science in Economics from the Wharton School at the University of Pennsylvania, a Bachelor of Arts in Neuroscience from Penn with distinction, and a Master’s of Business Administration at Wharton in Healthcare Management. Samir and his wife </a:t>
            </a:r>
            <a:r>
              <a:rPr lang="en-US" sz="1200" b="0" i="0" kern="1200" dirty="0" err="1" smtClean="0">
                <a:solidFill>
                  <a:schemeClr val="tx1"/>
                </a:solidFill>
                <a:effectLst/>
                <a:latin typeface="+mn-lt"/>
                <a:ea typeface="+mn-ea"/>
                <a:cs typeface="+mn-cs"/>
              </a:rPr>
              <a:t>Saara</a:t>
            </a:r>
            <a:r>
              <a:rPr lang="en-US" sz="1200" b="0" i="0" kern="1200" dirty="0" smtClean="0">
                <a:solidFill>
                  <a:schemeClr val="tx1"/>
                </a:solidFill>
                <a:effectLst/>
                <a:latin typeface="+mn-lt"/>
                <a:ea typeface="+mn-ea"/>
                <a:cs typeface="+mn-cs"/>
              </a:rPr>
              <a:t> live in NYC.</a:t>
            </a:r>
          </a:p>
          <a:p>
            <a:r>
              <a:rPr lang="en-US" sz="1200" b="1" i="0" kern="1200" dirty="0" smtClean="0">
                <a:solidFill>
                  <a:schemeClr val="tx1"/>
                </a:solidFill>
                <a:effectLst/>
                <a:latin typeface="+mn-lt"/>
                <a:ea typeface="+mn-ea"/>
                <a:cs typeface="+mn-cs"/>
              </a:rPr>
              <a:t>Kevin O’Connell, </a:t>
            </a:r>
            <a:r>
              <a:rPr lang="en-US" sz="1200" b="1" i="0" kern="1200" dirty="0" err="1" smtClean="0">
                <a:solidFill>
                  <a:schemeClr val="tx1"/>
                </a:solidFill>
                <a:effectLst/>
                <a:latin typeface="+mn-lt"/>
                <a:ea typeface="+mn-ea"/>
                <a:cs typeface="+mn-cs"/>
              </a:rPr>
              <a:t>RPh</a:t>
            </a:r>
            <a:r>
              <a:rPr lang="en-US" sz="1200" b="1" i="0" kern="1200" dirty="0" smtClean="0">
                <a:solidFill>
                  <a:schemeClr val="tx1"/>
                </a:solidFill>
                <a:effectLst/>
                <a:latin typeface="+mn-lt"/>
                <a:ea typeface="+mn-ea"/>
                <a:cs typeface="+mn-cs"/>
              </a:rPr>
              <a:t>, Director of Operations, Genoa Healthcare</a:t>
            </a:r>
          </a:p>
          <a:p>
            <a:r>
              <a:rPr lang="en-US" sz="1200" b="0" i="0" kern="1200" dirty="0" smtClean="0">
                <a:solidFill>
                  <a:schemeClr val="tx1"/>
                </a:solidFill>
                <a:effectLst/>
                <a:latin typeface="+mn-lt"/>
                <a:ea typeface="+mn-ea"/>
                <a:cs typeface="+mn-cs"/>
              </a:rPr>
              <a:t>Kevin O’Connell, </a:t>
            </a:r>
            <a:r>
              <a:rPr lang="en-US" sz="1200" b="0" i="0" kern="1200" dirty="0" err="1" smtClean="0">
                <a:solidFill>
                  <a:schemeClr val="tx1"/>
                </a:solidFill>
                <a:effectLst/>
                <a:latin typeface="+mn-lt"/>
                <a:ea typeface="+mn-ea"/>
                <a:cs typeface="+mn-cs"/>
              </a:rPr>
              <a:t>RPh</a:t>
            </a:r>
            <a:r>
              <a:rPr lang="en-US" sz="1200" b="0" i="0" kern="1200" dirty="0" smtClean="0">
                <a:solidFill>
                  <a:schemeClr val="tx1"/>
                </a:solidFill>
                <a:effectLst/>
                <a:latin typeface="+mn-lt"/>
                <a:ea typeface="+mn-ea"/>
                <a:cs typeface="+mn-cs"/>
              </a:rPr>
              <a:t>, is the Director of Operations for Genoa Healthcare in Massachusetts and Rhode Island. Prior to this role, Kevin served as a Sales Director and Pharmacy Manger for Genoa. Kevin is a graduate of the University of Rhode Island.</a:t>
            </a:r>
          </a:p>
          <a:p>
            <a:r>
              <a:rPr lang="en-US" sz="1200" b="1" i="0" kern="1200" dirty="0" smtClean="0">
                <a:solidFill>
                  <a:schemeClr val="tx1"/>
                </a:solidFill>
                <a:effectLst/>
                <a:latin typeface="+mn-lt"/>
                <a:ea typeface="+mn-ea"/>
                <a:cs typeface="+mn-cs"/>
              </a:rPr>
              <a:t>About Genoa Healthcare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Genoa Healthcare has been serving the behavioral health community for 20 years, providing pharmacy services, telepsychiatry and medication management solutions. Today, Genoa Healthcare serves more than one million individuals annually in 47 states and the District of Columbia, and fills more than 15 million prescriptions per year. Genoa Healthcare is the fifth largest drug chain in the U.S., with more than 500 pharmacies located within behavioral health centers.</a:t>
            </a:r>
          </a:p>
          <a:p>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2</a:t>
            </a:fld>
            <a:endParaRPr lang="en-US"/>
          </a:p>
        </p:txBody>
      </p:sp>
    </p:spTree>
    <p:extLst>
      <p:ext uri="{BB962C8B-B14F-4D97-AF65-F5344CB8AC3E}">
        <p14:creationId xmlns:p14="http://schemas.microsoft.com/office/powerpoint/2010/main" val="3367195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SAMIR</a:t>
            </a:r>
          </a:p>
          <a:p>
            <a:r>
              <a:rPr lang="en-US" sz="1200" b="1" kern="1200" dirty="0" smtClean="0">
                <a:solidFill>
                  <a:schemeClr val="tx1"/>
                </a:solidFill>
                <a:effectLst/>
                <a:latin typeface="+mn-lt"/>
                <a:ea typeface="+mn-ea"/>
                <a:cs typeface="+mn-cs"/>
              </a:rPr>
              <a:t>Regulations for telemedicine have changed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drastically in the short term but future is uncertain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Explain how regulations have changed and what the future may hold</a:t>
            </a:r>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16</a:t>
            </a:fld>
            <a:endParaRPr lang="en-US"/>
          </a:p>
        </p:txBody>
      </p:sp>
    </p:spTree>
    <p:extLst>
      <p:ext uri="{BB962C8B-B14F-4D97-AF65-F5344CB8AC3E}">
        <p14:creationId xmlns:p14="http://schemas.microsoft.com/office/powerpoint/2010/main" val="168556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SAMIR</a:t>
            </a:r>
          </a:p>
          <a:p>
            <a:r>
              <a:rPr lang="en-US" b="1" dirty="0" smtClean="0"/>
              <a:t>Looking forward: best case scenario of integrated telehealth/pharmacy </a:t>
            </a:r>
          </a:p>
          <a:p>
            <a:r>
              <a:rPr lang="en-US" dirty="0" smtClean="0"/>
              <a:t>Paint a picture of what a future state could look like for a center that’s moved to telehealth that is leveraging its integrated pharmacy maximally</a:t>
            </a:r>
          </a:p>
          <a:p>
            <a:pPr marL="171450" indent="-171450">
              <a:buFont typeface="Arial" panose="020B0604020202020204" pitchFamily="34" charset="0"/>
              <a:buChar char="•"/>
            </a:pPr>
            <a:r>
              <a:rPr lang="en-US" dirty="0" smtClean="0"/>
              <a:t>Moving beyond virtualization, we want to think about workflows, access and convenience that can come from telehealth’s rise</a:t>
            </a:r>
          </a:p>
          <a:p>
            <a:pPr marL="628650" lvl="1" indent="-171450">
              <a:buFont typeface="Arial" panose="020B0604020202020204" pitchFamily="34" charset="0"/>
              <a:buChar char="•"/>
            </a:pPr>
            <a:r>
              <a:rPr lang="en-US" dirty="0" smtClean="0"/>
              <a:t>We are moving away from providing telehealth as a way to simply hobble through COVID-19, but rather use integrated telehealth + pharmacy as a new model that provides superior care to even more individuals ….who need our care more than ever.</a:t>
            </a:r>
          </a:p>
          <a:p>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18</a:t>
            </a:fld>
            <a:endParaRPr lang="en-US"/>
          </a:p>
        </p:txBody>
      </p:sp>
    </p:spTree>
    <p:extLst>
      <p:ext uri="{BB962C8B-B14F-4D97-AF65-F5344CB8AC3E}">
        <p14:creationId xmlns:p14="http://schemas.microsoft.com/office/powerpoint/2010/main" val="398270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SAMIR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Behavioral health centers had to rapidly turn to telehealth due to COVID-19; there are strategies you can follow to more than just survive – but actually thrive</a:t>
            </a:r>
            <a:endParaRPr lang="en-US" sz="1200" b="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Since COVID-19, the percentage of behavioral health care delivered via telehealth has surged.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Genoa Healthcare survey of 500+ site managers: 90 percent of centers have moved to telemedicine, and are providing 82 percent of their care virtually. Majority of that care is being provided telephonically; others are using Zoom or telemedicine platforms.</a:t>
            </a:r>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6</a:t>
            </a:fld>
            <a:endParaRPr lang="en-US"/>
          </a:p>
        </p:txBody>
      </p:sp>
    </p:spTree>
    <p:extLst>
      <p:ext uri="{BB962C8B-B14F-4D97-AF65-F5344CB8AC3E}">
        <p14:creationId xmlns:p14="http://schemas.microsoft.com/office/powerpoint/2010/main" val="346447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SAMIR</a:t>
            </a:r>
            <a:r>
              <a:rPr lang="en-US" sz="1200" b="0"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cont</a:t>
            </a:r>
            <a:r>
              <a:rPr lang="en-US" sz="1200" b="1" kern="1200" baseline="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Instead of simply virtualizing existing services, behavioral health centers should be thinking of telehealth as an opportunity to actually improve outcomes for their patients, how to reconfigure</a:t>
            </a:r>
            <a:r>
              <a:rPr lang="en-US" sz="1200" kern="1200" baseline="0" dirty="0" smtClean="0">
                <a:solidFill>
                  <a:schemeClr val="tx1"/>
                </a:solidFill>
                <a:effectLst/>
                <a:latin typeface="+mn-lt"/>
                <a:ea typeface="+mn-ea"/>
                <a:cs typeface="+mn-cs"/>
              </a:rPr>
              <a:t> care,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including: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greater access to more consumers – we’ve already seen</a:t>
            </a:r>
            <a:r>
              <a:rPr lang="en-US" sz="1200" kern="1200" baseline="0" dirty="0" smtClean="0">
                <a:solidFill>
                  <a:schemeClr val="tx1"/>
                </a:solidFill>
                <a:effectLst/>
                <a:latin typeface="+mn-lt"/>
                <a:ea typeface="+mn-ea"/>
                <a:cs typeface="+mn-cs"/>
              </a:rPr>
              <a:t> a #% drop in appointment no-show rates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Leverage integrated pharmacy to expand care and deepen relationships with patients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staff is limited, build out remote provider team</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7</a:t>
            </a:fld>
            <a:endParaRPr lang="en-US"/>
          </a:p>
        </p:txBody>
      </p:sp>
    </p:spTree>
    <p:extLst>
      <p:ext uri="{BB962C8B-B14F-4D97-AF65-F5344CB8AC3E}">
        <p14:creationId xmlns:p14="http://schemas.microsoft.com/office/powerpoint/2010/main" val="240199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SAMIR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Rapid rise of telemedicine in these circumstances has created great opportunities for providing care but also major challenges for care providers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Positive: maintains access to care for vulnerable populations who otherwise would go without</a:t>
            </a:r>
          </a:p>
          <a:p>
            <a:pPr lvl="0"/>
            <a:r>
              <a:rPr lang="en-US" sz="1200" kern="1200" dirty="0" smtClean="0">
                <a:solidFill>
                  <a:schemeClr val="tx1"/>
                </a:solidFill>
                <a:effectLst/>
                <a:latin typeface="+mn-lt"/>
                <a:ea typeface="+mn-ea"/>
                <a:cs typeface="+mn-cs"/>
              </a:rPr>
              <a:t>Positive: reduces risk of infection for providers and consumers, reduces need for PPE</a:t>
            </a:r>
          </a:p>
          <a:p>
            <a:pPr lvl="0"/>
            <a:r>
              <a:rPr lang="en-US" sz="1200" kern="1200" dirty="0" smtClean="0">
                <a:solidFill>
                  <a:schemeClr val="tx1"/>
                </a:solidFill>
                <a:effectLst/>
                <a:latin typeface="+mn-lt"/>
                <a:ea typeface="+mn-ea"/>
                <a:cs typeface="+mn-cs"/>
              </a:rPr>
              <a:t>Positive: some younger patients actually prefer care via technology</a:t>
            </a:r>
          </a:p>
          <a:p>
            <a:pPr lvl="0"/>
            <a:r>
              <a:rPr lang="en-US" sz="1200" kern="1200" dirty="0" smtClean="0">
                <a:solidFill>
                  <a:schemeClr val="tx1"/>
                </a:solidFill>
                <a:effectLst/>
                <a:latin typeface="+mn-lt"/>
                <a:ea typeface="+mn-ea"/>
                <a:cs typeface="+mn-cs"/>
              </a:rPr>
              <a:t>Negative: video technology alone doesn’t address workflows, sufficient training, information exchange and processes needed to run a successful telemedicine program</a:t>
            </a:r>
          </a:p>
          <a:p>
            <a:pPr lvl="0"/>
            <a:r>
              <a:rPr lang="en-US" sz="1200" kern="1200" dirty="0" smtClean="0">
                <a:solidFill>
                  <a:schemeClr val="tx1"/>
                </a:solidFill>
                <a:effectLst/>
                <a:latin typeface="+mn-lt"/>
                <a:ea typeface="+mn-ea"/>
                <a:cs typeface="+mn-cs"/>
              </a:rPr>
              <a:t>Negative: loss of face to face risks reducing engagement, especially among older patients who aren’t as comfortable with technology or those who are extra vulnerable who need in-person care</a:t>
            </a:r>
          </a:p>
          <a:p>
            <a:pPr lvl="0"/>
            <a:r>
              <a:rPr lang="en-US" sz="1200" kern="1200" dirty="0" smtClean="0">
                <a:solidFill>
                  <a:schemeClr val="tx1"/>
                </a:solidFill>
                <a:effectLst/>
                <a:latin typeface="+mn-lt"/>
                <a:ea typeface="+mn-ea"/>
                <a:cs typeface="+mn-cs"/>
              </a:rPr>
              <a:t>Negative: social distancing that makes telemedicine necessary can also trigger feelings of isolation, stress and anxiety, which exacerbate conditions already experienced by behavioral health patients </a:t>
            </a:r>
          </a:p>
          <a:p>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8</a:t>
            </a:fld>
            <a:endParaRPr lang="en-US"/>
          </a:p>
        </p:txBody>
      </p:sp>
    </p:spTree>
    <p:extLst>
      <p:ext uri="{BB962C8B-B14F-4D97-AF65-F5344CB8AC3E}">
        <p14:creationId xmlns:p14="http://schemas.microsoft.com/office/powerpoint/2010/main" val="381273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KEVIN</a:t>
            </a:r>
          </a:p>
          <a:p>
            <a:r>
              <a:rPr lang="en-US" dirty="0" smtClean="0"/>
              <a:t>On-site pharmacy + telepsychiatry has also adapted to COVID-19 reality</a:t>
            </a:r>
          </a:p>
          <a:p>
            <a:pPr marL="171450" indent="-171450">
              <a:buFont typeface="Arial" panose="020B0604020202020204" pitchFamily="34" charset="0"/>
              <a:buChar char="•"/>
            </a:pPr>
            <a:r>
              <a:rPr lang="en-US" dirty="0" smtClean="0"/>
              <a:t>Genoa pharmacies have moved quickly to make sure people have maintained access, even when CMHCs have had to temporarily close:</a:t>
            </a:r>
          </a:p>
          <a:p>
            <a:pPr marL="628650" lvl="1" indent="-171450">
              <a:buFont typeface="Arial" panose="020B0604020202020204" pitchFamily="34" charset="0"/>
              <a:buChar char="•"/>
            </a:pPr>
            <a:r>
              <a:rPr lang="en-US" dirty="0" smtClean="0"/>
              <a:t>Curbside medication pickup offered at 69% of pharmacies</a:t>
            </a:r>
          </a:p>
          <a:p>
            <a:pPr marL="628650" lvl="1" indent="-171450">
              <a:buFont typeface="Arial" panose="020B0604020202020204" pitchFamily="34" charset="0"/>
              <a:buChar char="•"/>
            </a:pPr>
            <a:r>
              <a:rPr lang="en-US" dirty="0" smtClean="0"/>
              <a:t>Mail increased 71% at Genoa between Feb and April</a:t>
            </a:r>
          </a:p>
          <a:p>
            <a:pPr marL="628650" lvl="1" indent="-171450">
              <a:buFont typeface="Arial" panose="020B0604020202020204" pitchFamily="34" charset="0"/>
              <a:buChar char="•"/>
            </a:pPr>
            <a:r>
              <a:rPr lang="en-US" dirty="0" smtClean="0"/>
              <a:t>PPE, disinfection, Plexiglas, etc.</a:t>
            </a:r>
          </a:p>
          <a:p>
            <a:pPr marL="628650" lvl="1" indent="-171450">
              <a:buFont typeface="Arial" panose="020B0604020202020204" pitchFamily="34" charset="0"/>
              <a:buChar char="•"/>
            </a:pPr>
            <a:r>
              <a:rPr lang="en-US" dirty="0" smtClean="0"/>
              <a:t>Increased check-in calls, refill reminders, notes, other virtual outreach to maintain relationships</a:t>
            </a:r>
          </a:p>
          <a:p>
            <a:pPr lvl="1"/>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10</a:t>
            </a:fld>
            <a:endParaRPr lang="en-US"/>
          </a:p>
        </p:txBody>
      </p:sp>
    </p:spTree>
    <p:extLst>
      <p:ext uri="{BB962C8B-B14F-4D97-AF65-F5344CB8AC3E}">
        <p14:creationId xmlns:p14="http://schemas.microsoft.com/office/powerpoint/2010/main" val="265678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KEVIN</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cont</a:t>
            </a:r>
            <a:r>
              <a:rPr lang="en-US" sz="1200" b="1" kern="1200" baseline="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Genoa Telepsychiatry is offering access to platform free of charge through the duration of COVID-19 to ensure patients get the care they need.</a:t>
            </a:r>
            <a:r>
              <a:rPr lang="en-US" sz="1200" kern="1200" baseline="0" dirty="0" smtClean="0">
                <a:solidFill>
                  <a:schemeClr val="tx1"/>
                </a:solidFill>
                <a:effectLst/>
                <a:latin typeface="+mn-lt"/>
                <a:ea typeface="+mn-ea"/>
                <a:cs typeface="+mn-cs"/>
              </a:rPr>
              <a:t> The platform is available for both behavioral and primary health needs, and program set up includes:</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Telemedicine tech setup &amp; training</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Telemedicine video platform</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Clinical workflow development</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Ongoing program support</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Adapt current telepsychiatry practice to meet COVID-19-related limitation</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Meet increased demand due to COVID-19 impact on patients</a:t>
            </a:r>
          </a:p>
          <a:p>
            <a:pPr marL="139700" lvl="0" indent="-120650" algn="l" rtl="0">
              <a:lnSpc>
                <a:spcPct val="130000"/>
              </a:lnSpc>
              <a:spcBef>
                <a:spcPts val="0"/>
              </a:spcBef>
              <a:spcAft>
                <a:spcPts val="0"/>
              </a:spcAft>
              <a:buClr>
                <a:schemeClr val="dk2"/>
              </a:buClr>
              <a:buSzPts val="1100"/>
              <a:buFont typeface="Montserrat"/>
              <a:buChar char="•"/>
            </a:pPr>
            <a:r>
              <a:rPr lang="en-US" sz="1200" dirty="0" smtClean="0">
                <a:solidFill>
                  <a:schemeClr val="dk2"/>
                </a:solidFill>
                <a:latin typeface="Montserrat"/>
                <a:ea typeface="Montserrat"/>
                <a:cs typeface="Montserrat"/>
                <a:sym typeface="Montserrat"/>
              </a:rPr>
              <a:t>Allow (in some cases) patients to be seen from home</a:t>
            </a:r>
            <a:endParaRPr lang="en-US" sz="1200" dirty="0">
              <a:solidFill>
                <a:schemeClr val="dk2"/>
              </a:solidFill>
              <a:latin typeface="Montserrat"/>
              <a:ea typeface="Montserrat"/>
              <a:cs typeface="Montserrat"/>
              <a:sym typeface="Montserrat"/>
            </a:endParaRPr>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11</a:t>
            </a:fld>
            <a:endParaRPr lang="en-US"/>
          </a:p>
        </p:txBody>
      </p:sp>
    </p:spTree>
    <p:extLst>
      <p:ext uri="{BB962C8B-B14F-4D97-AF65-F5344CB8AC3E}">
        <p14:creationId xmlns:p14="http://schemas.microsoft.com/office/powerpoint/2010/main" val="6554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12</a:t>
            </a:fld>
            <a:endParaRPr lang="en-US"/>
          </a:p>
        </p:txBody>
      </p:sp>
    </p:spTree>
    <p:extLst>
      <p:ext uri="{BB962C8B-B14F-4D97-AF65-F5344CB8AC3E}">
        <p14:creationId xmlns:p14="http://schemas.microsoft.com/office/powerpoint/2010/main" val="115244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Integrated pharmacy + telehealth can deliver more complete care for consumers (KEVIN + SAMIR)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(KEVIN)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Allows provider to maintain relationship with your consumers</a:t>
            </a:r>
            <a:r>
              <a:rPr lang="en-US" sz="9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Pharmacy acts as critical bridge between your care team and people you serve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Relay updates about medication adherence to provider (unlike offsite) – warm handoff and early warning system if things are going off track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Pharmacist available to consult with telehealth provider on Comprehensive Medication Review</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Pharmacist able to make suggestions for alternative therapies that require lab monitoring if services are unavailable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Ability to access more than medications at the on-site location (e.g. immunizations, MAT</a:t>
            </a:r>
            <a:r>
              <a:rPr lang="en-US" sz="1600" kern="1200" dirty="0" smtClean="0">
                <a:solidFill>
                  <a:schemeClr val="tx1"/>
                </a:solidFill>
                <a:effectLst/>
                <a:latin typeface="+mn-lt"/>
                <a:ea typeface="+mn-ea"/>
                <a:cs typeface="+mn-cs"/>
              </a:rPr>
              <a: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Prior authorization help, pill packaging, med sync, etc.</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Solves the problem of transportation issues</a:t>
            </a:r>
            <a:endParaRPr lang="en-US" sz="16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(SAMIR)</a:t>
            </a:r>
            <a:endParaRPr lang="en-US" sz="16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Allow seamless medication management via telehealth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Best practices/case study/anecdotes of integrated telehealth/pharmacy working well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Making sure that providers are coordinating well – pharmacy and prescribers delivering telehealth “huddle program”</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Ultimately, this model delivers improved medication adherence, reduced hospitalization and emergency room visits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Cite Michigan study</a:t>
            </a:r>
          </a:p>
          <a:p>
            <a:pPr marL="171450" indent="-171450">
              <a:buFont typeface="Arial" panose="020B0604020202020204" pitchFamily="34" charset="0"/>
              <a:buChar char="•"/>
            </a:pPr>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Lauren will provide visual for this section</a:t>
            </a:r>
          </a:p>
          <a:p>
            <a:pPr marL="171450" indent="-171450">
              <a:buFont typeface="Arial" panose="020B0604020202020204" pitchFamily="34" charset="0"/>
              <a:buChar char="•"/>
            </a:pPr>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Possibly include med adherence study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13</a:t>
            </a:fld>
            <a:endParaRPr lang="en-US"/>
          </a:p>
        </p:txBody>
      </p:sp>
    </p:spTree>
    <p:extLst>
      <p:ext uri="{BB962C8B-B14F-4D97-AF65-F5344CB8AC3E}">
        <p14:creationId xmlns:p14="http://schemas.microsoft.com/office/powerpoint/2010/main" val="325150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smtClean="0">
                <a:solidFill>
                  <a:schemeClr val="tx1"/>
                </a:solidFill>
                <a:effectLst/>
                <a:latin typeface="+mn-lt"/>
                <a:ea typeface="+mn-ea"/>
                <a:cs typeface="+mn-cs"/>
              </a:rPr>
              <a:t>KEVIN</a:t>
            </a:r>
          </a:p>
          <a:p>
            <a:r>
              <a:rPr lang="en-US" sz="1200" b="1" kern="1200" dirty="0" smtClean="0">
                <a:solidFill>
                  <a:schemeClr val="tx1"/>
                </a:solidFill>
                <a:effectLst/>
                <a:latin typeface="+mn-lt"/>
                <a:ea typeface="+mn-ea"/>
                <a:cs typeface="+mn-cs"/>
              </a:rPr>
              <a:t>Integrated pharmacy can also provide a competitive advantage for clinics</a:t>
            </a:r>
            <a:endParaRPr lang="en-US" sz="12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have another benefit to offer your consumers: pharmacy services that bring the pharmacy to them in a safe and supportive way. </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Because onsite pharmacy can deliver better medication adherence, reduced emergency room visits and hospital stays, you achieve better clinical quality and position yourself for success with payers and regulators as we move to a value-based world.</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And, avoiding the emergency room and hospital stays helps your consumers avoid potential exposure to COVID too. This is critical since we know many have other underlying health conditions that make them vulnerable to the worst coronavirus outcomes.</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 comprehensive information about consumer adherence – pharmacist will report adherence issues or fill refusals to providers</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Closes the gap from when a prescription is written to “What happens with it next”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12C7601-6B8A-0844-A925-FE6D47116368}" type="slidenum">
              <a:rPr lang="en-US" smtClean="0"/>
              <a:pPr>
                <a:defRPr/>
              </a:pPr>
              <a:t>14</a:t>
            </a:fld>
            <a:endParaRPr lang="en-US"/>
          </a:p>
        </p:txBody>
      </p:sp>
    </p:spTree>
    <p:extLst>
      <p:ext uri="{BB962C8B-B14F-4D97-AF65-F5344CB8AC3E}">
        <p14:creationId xmlns:p14="http://schemas.microsoft.com/office/powerpoint/2010/main" val="597089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oa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4EC2BE-D45A-6141-A4AD-21938EDAB82F}"/>
              </a:ext>
            </a:extLst>
          </p:cNvPr>
          <p:cNvPicPr>
            <a:picLocks noChangeAspect="1"/>
          </p:cNvPicPr>
          <p:nvPr userDrawn="1"/>
        </p:nvPicPr>
        <p:blipFill>
          <a:blip r:embed="rId2"/>
          <a:stretch>
            <a:fillRect/>
          </a:stretch>
        </p:blipFill>
        <p:spPr>
          <a:xfrm>
            <a:off x="9108493" y="829012"/>
            <a:ext cx="2280919" cy="905659"/>
          </a:xfrm>
          <a:prstGeom prst="rect">
            <a:avLst/>
          </a:prstGeom>
        </p:spPr>
      </p:pic>
      <p:sp>
        <p:nvSpPr>
          <p:cNvPr id="5" name="Round Single Corner Rectangle 4"/>
          <p:cNvSpPr/>
          <p:nvPr userDrawn="1"/>
        </p:nvSpPr>
        <p:spPr>
          <a:xfrm>
            <a:off x="0" y="2286000"/>
            <a:ext cx="11247120" cy="3474720"/>
          </a:xfrm>
          <a:prstGeom prst="round1Rect">
            <a:avLst>
              <a:gd name="adj" fmla="val 12704"/>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ctrTitle"/>
          </p:nvPr>
        </p:nvSpPr>
        <p:spPr>
          <a:xfrm>
            <a:off x="508000" y="2311399"/>
            <a:ext cx="10160000" cy="1625601"/>
          </a:xfrm>
        </p:spPr>
        <p:txBody>
          <a:bodyPr>
            <a:normAutofit/>
          </a:bodyPr>
          <a:lstStyle>
            <a:lvl1pPr algn="ctr">
              <a:defRPr sz="4400" baseline="0">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a:xfrm>
            <a:off x="508000" y="4084638"/>
            <a:ext cx="10160000" cy="1655762"/>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p:cNvCxnSpPr/>
          <p:nvPr userDrawn="1"/>
        </p:nvCxnSpPr>
        <p:spPr>
          <a:xfrm>
            <a:off x="0" y="5836024"/>
            <a:ext cx="1124712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0394576" y="5983941"/>
            <a:ext cx="1797424" cy="87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3608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oa Content Title Only">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a:t>Click to edit Master title style</a:t>
            </a:r>
            <a:endParaRPr lang="en-US" dirty="0"/>
          </a:p>
        </p:txBody>
      </p:sp>
      <p:sp>
        <p:nvSpPr>
          <p:cNvPr id="4"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4590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oa Content Title Table">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a:t>Click to edit Master title style</a:t>
            </a:r>
            <a:endParaRPr lang="en-US" dirty="0"/>
          </a:p>
        </p:txBody>
      </p:sp>
      <p:sp>
        <p:nvSpPr>
          <p:cNvPr id="3" name="Table Placeholder 2"/>
          <p:cNvSpPr>
            <a:spLocks noGrp="1"/>
          </p:cNvSpPr>
          <p:nvPr>
            <p:ph type="tbl" sz="quarter" idx="10"/>
          </p:nvPr>
        </p:nvSpPr>
        <p:spPr>
          <a:xfrm>
            <a:off x="838200" y="2097088"/>
            <a:ext cx="10515600" cy="3657600"/>
          </a:xfrm>
        </p:spPr>
        <p:txBody>
          <a:bodyPr/>
          <a:lstStyle>
            <a:lvl1pPr marL="0" indent="0">
              <a:buNone/>
              <a:defRPr/>
            </a:lvl1pPr>
          </a:lstStyle>
          <a:p>
            <a:endParaRPr lang="en-US"/>
          </a:p>
        </p:txBody>
      </p:sp>
      <p:sp>
        <p:nvSpPr>
          <p:cNvPr id="5"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oa Content Title Char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Genoa Content 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299929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Genoa Blank no logo">
    <p:spTree>
      <p:nvGrpSpPr>
        <p:cNvPr id="1" name=""/>
        <p:cNvGrpSpPr/>
        <p:nvPr/>
      </p:nvGrpSpPr>
      <p:grpSpPr>
        <a:xfrm>
          <a:off x="0" y="0"/>
          <a:ext cx="0" cy="0"/>
          <a:chOff x="0" y="0"/>
          <a:chExt cx="0" cy="0"/>
        </a:xfrm>
      </p:grpSpPr>
      <p:sp>
        <p:nvSpPr>
          <p:cNvPr id="3" name="Rectangle 2"/>
          <p:cNvSpPr/>
          <p:nvPr userDrawn="1"/>
        </p:nvSpPr>
        <p:spPr>
          <a:xfrm>
            <a:off x="10394576" y="5983941"/>
            <a:ext cx="1797424" cy="874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Genoa Logo Only">
    <p:spTree>
      <p:nvGrpSpPr>
        <p:cNvPr id="1" name=""/>
        <p:cNvGrpSpPr/>
        <p:nvPr/>
      </p:nvGrpSpPr>
      <p:grpSpPr>
        <a:xfrm>
          <a:off x="0" y="0"/>
          <a:ext cx="0" cy="0"/>
          <a:chOff x="0" y="0"/>
          <a:chExt cx="0" cy="0"/>
        </a:xfrm>
      </p:grpSpPr>
      <p:sp>
        <p:nvSpPr>
          <p:cNvPr id="3" name="Rectangle 2"/>
          <p:cNvSpPr/>
          <p:nvPr userDrawn="1"/>
        </p:nvSpPr>
        <p:spPr>
          <a:xfrm>
            <a:off x="0" y="0"/>
            <a:ext cx="12192000" cy="5894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enoa All Blank">
    <p:spTree>
      <p:nvGrpSpPr>
        <p:cNvPr id="1" name=""/>
        <p:cNvGrpSpPr/>
        <p:nvPr/>
      </p:nvGrpSpPr>
      <p:grpSpPr>
        <a:xfrm>
          <a:off x="0" y="0"/>
          <a:ext cx="0" cy="0"/>
          <a:chOff x="0" y="0"/>
          <a:chExt cx="0" cy="0"/>
        </a:xfrm>
      </p:grpSpPr>
      <p:sp>
        <p:nvSpPr>
          <p:cNvPr id="3" name="Rectangle 2"/>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oa Color Block Content Normal">
    <p:spTree>
      <p:nvGrpSpPr>
        <p:cNvPr id="1" name=""/>
        <p:cNvGrpSpPr/>
        <p:nvPr/>
      </p:nvGrpSpPr>
      <p:grpSpPr>
        <a:xfrm>
          <a:off x="0" y="0"/>
          <a:ext cx="0" cy="0"/>
          <a:chOff x="0" y="0"/>
          <a:chExt cx="0" cy="0"/>
        </a:xfrm>
      </p:grpSpPr>
      <p:sp>
        <p:nvSpPr>
          <p:cNvPr id="5" name="Rectangle 4"/>
          <p:cNvSpPr/>
          <p:nvPr userDrawn="1"/>
        </p:nvSpPr>
        <p:spPr>
          <a:xfrm>
            <a:off x="0" y="228600"/>
            <a:ext cx="60960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680223"/>
            <a:ext cx="5051502" cy="4560849"/>
          </a:xfrm>
        </p:spPr>
        <p:txBody>
          <a:bodyPr anchor="t"/>
          <a:lstStyle>
            <a:lvl1pPr>
              <a:defRPr sz="3600" baseline="0">
                <a:solidFill>
                  <a:schemeClr val="bg1"/>
                </a:solidFill>
              </a:defRPr>
            </a:lvl1pPr>
          </a:lstStyle>
          <a:p>
            <a:r>
              <a:rPr lang="en-US" dirty="0"/>
              <a:t>Click to edit Master title style</a:t>
            </a:r>
          </a:p>
        </p:txBody>
      </p:sp>
      <p:sp>
        <p:nvSpPr>
          <p:cNvPr id="9" name="Content Placeholder 2"/>
          <p:cNvSpPr>
            <a:spLocks noGrp="1"/>
          </p:cNvSpPr>
          <p:nvPr>
            <p:ph sz="half" idx="1"/>
          </p:nvPr>
        </p:nvSpPr>
        <p:spPr>
          <a:xfrm>
            <a:off x="6322740" y="680222"/>
            <a:ext cx="5575611" cy="5206228"/>
          </a:xfrm>
        </p:spPr>
        <p:txBody>
          <a:bodyPr/>
          <a:lstStyle>
            <a:lvl1pPr>
              <a:defRPr sz="24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cxnSp>
        <p:nvCxnSpPr>
          <p:cNvPr id="7" name="Straight Connector 6"/>
          <p:cNvCxnSpPr/>
          <p:nvPr userDrawn="1"/>
        </p:nvCxnSpPr>
        <p:spPr>
          <a:xfrm>
            <a:off x="0" y="5949501"/>
            <a:ext cx="609600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oa Color Block Photo">
    <p:spTree>
      <p:nvGrpSpPr>
        <p:cNvPr id="1" name=""/>
        <p:cNvGrpSpPr/>
        <p:nvPr/>
      </p:nvGrpSpPr>
      <p:grpSpPr>
        <a:xfrm>
          <a:off x="0" y="0"/>
          <a:ext cx="0" cy="0"/>
          <a:chOff x="0" y="0"/>
          <a:chExt cx="0" cy="0"/>
        </a:xfrm>
      </p:grpSpPr>
      <p:sp>
        <p:nvSpPr>
          <p:cNvPr id="7" name="Rectangle 6"/>
          <p:cNvSpPr/>
          <p:nvPr userDrawn="1"/>
        </p:nvSpPr>
        <p:spPr>
          <a:xfrm>
            <a:off x="0" y="228600"/>
            <a:ext cx="60960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6096000" y="228600"/>
            <a:ext cx="6096000" cy="5657850"/>
          </a:xfrm>
        </p:spPr>
        <p:txBody>
          <a:bodyPr/>
          <a:lstStyle>
            <a:lvl1pPr marL="0" indent="0">
              <a:buNone/>
              <a:defRPr sz="1600" baseline="0"/>
            </a:lvl1pPr>
          </a:lstStyle>
          <a:p>
            <a:r>
              <a:rPr lang="en-US" sz="1600" dirty="0"/>
              <a:t>Insert Full Page Image Here</a:t>
            </a:r>
            <a:endParaRPr lang="en-US" dirty="0"/>
          </a:p>
        </p:txBody>
      </p:sp>
      <p:sp>
        <p:nvSpPr>
          <p:cNvPr id="5" name="Text Placeholder 4"/>
          <p:cNvSpPr>
            <a:spLocks noGrp="1"/>
          </p:cNvSpPr>
          <p:nvPr>
            <p:ph type="body" sz="quarter" idx="11"/>
          </p:nvPr>
        </p:nvSpPr>
        <p:spPr>
          <a:xfrm>
            <a:off x="628650" y="762000"/>
            <a:ext cx="4895850" cy="47434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cxnSp>
        <p:nvCxnSpPr>
          <p:cNvPr id="10" name="Straight Connector 9"/>
          <p:cNvCxnSpPr/>
          <p:nvPr userDrawn="1"/>
        </p:nvCxnSpPr>
        <p:spPr>
          <a:xfrm>
            <a:off x="0" y="5949501"/>
            <a:ext cx="609600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oa Full Photo">
    <p:spTree>
      <p:nvGrpSpPr>
        <p:cNvPr id="1" name=""/>
        <p:cNvGrpSpPr/>
        <p:nvPr/>
      </p:nvGrpSpPr>
      <p:grpSpPr>
        <a:xfrm>
          <a:off x="0" y="0"/>
          <a:ext cx="0" cy="0"/>
          <a:chOff x="0" y="0"/>
          <a:chExt cx="0" cy="0"/>
        </a:xfrm>
      </p:grpSpPr>
      <p:sp>
        <p:nvSpPr>
          <p:cNvPr id="3" name="Rectangle 2"/>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3"/>
          <p:cNvSpPr>
            <a:spLocks noGrp="1"/>
          </p:cNvSpPr>
          <p:nvPr>
            <p:ph type="pic" sz="quarter" idx="10" hasCustomPrompt="1"/>
          </p:nvPr>
        </p:nvSpPr>
        <p:spPr>
          <a:xfrm>
            <a:off x="0" y="0"/>
            <a:ext cx="12192000" cy="6858000"/>
          </a:xfrm>
        </p:spPr>
        <p:txBody>
          <a:bodyPr/>
          <a:lstStyle>
            <a:lvl1pPr marL="0" indent="0">
              <a:buNone/>
              <a:defRPr sz="1600" baseline="0"/>
            </a:lvl1pPr>
          </a:lstStyle>
          <a:p>
            <a:r>
              <a:rPr lang="en-US" sz="1600" dirty="0"/>
              <a:t>Insert Full Page Image Here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oa Intro/Outline">
    <p:spTree>
      <p:nvGrpSpPr>
        <p:cNvPr id="1" name=""/>
        <p:cNvGrpSpPr/>
        <p:nvPr/>
      </p:nvGrpSpPr>
      <p:grpSpPr>
        <a:xfrm>
          <a:off x="0" y="0"/>
          <a:ext cx="0" cy="0"/>
          <a:chOff x="0" y="0"/>
          <a:chExt cx="0" cy="0"/>
        </a:xfrm>
      </p:grpSpPr>
      <p:sp>
        <p:nvSpPr>
          <p:cNvPr id="6" name="Round Single Corner Rectangle 5"/>
          <p:cNvSpPr/>
          <p:nvPr userDrawn="1"/>
        </p:nvSpPr>
        <p:spPr>
          <a:xfrm>
            <a:off x="0" y="968188"/>
            <a:ext cx="11795760" cy="4757271"/>
          </a:xfrm>
          <a:prstGeom prst="round1Rect">
            <a:avLst>
              <a:gd name="adj" fmla="val 6203"/>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p:nvPr>
        </p:nvSpPr>
        <p:spPr>
          <a:xfrm>
            <a:off x="838200" y="1165225"/>
            <a:ext cx="10515600" cy="1325563"/>
          </a:xfrm>
        </p:spPr>
        <p:txBody>
          <a:bodyPr/>
          <a:lstStyle>
            <a:lvl1pPr>
              <a:defRPr baseline="0">
                <a:solidFill>
                  <a:schemeClr val="bg1"/>
                </a:solidFill>
              </a:defRPr>
            </a:lvl1pPr>
          </a:lstStyle>
          <a:p>
            <a:r>
              <a:rPr lang="en-US"/>
              <a:t>Click to edit Master title style</a:t>
            </a:r>
            <a:endParaRPr lang="en-US" dirty="0"/>
          </a:p>
        </p:txBody>
      </p:sp>
      <p:sp>
        <p:nvSpPr>
          <p:cNvPr id="9" name="Content Placeholder 2"/>
          <p:cNvSpPr>
            <a:spLocks noGrp="1"/>
          </p:cNvSpPr>
          <p:nvPr>
            <p:ph idx="1"/>
          </p:nvPr>
        </p:nvSpPr>
        <p:spPr>
          <a:xfrm>
            <a:off x="838200" y="2625725"/>
            <a:ext cx="10515600" cy="2962275"/>
          </a:xfrm>
        </p:spPr>
        <p:txBody>
          <a:bodyPr/>
          <a:lstStyle>
            <a:lvl1pPr>
              <a:buClr>
                <a:schemeClr val="bg1"/>
              </a:buClr>
              <a:defRPr baseline="0">
                <a:solidFill>
                  <a:schemeClr val="bg1"/>
                </a:solidFill>
              </a:defRPr>
            </a:lvl1pPr>
            <a:lvl2pPr>
              <a:defRPr baseline="0">
                <a:solidFill>
                  <a:schemeClr val="bg1"/>
                </a:solidFill>
              </a:defRPr>
            </a:lvl2pPr>
            <a:lvl3pPr>
              <a:buClr>
                <a:schemeClr val="bg1"/>
              </a:buCl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0" y="5782236"/>
            <a:ext cx="1179576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10919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oa Full Photo 2">
    <p:spTree>
      <p:nvGrpSpPr>
        <p:cNvPr id="1" name=""/>
        <p:cNvGrpSpPr/>
        <p:nvPr/>
      </p:nvGrpSpPr>
      <p:grpSpPr>
        <a:xfrm>
          <a:off x="0" y="0"/>
          <a:ext cx="0" cy="0"/>
          <a:chOff x="0" y="0"/>
          <a:chExt cx="0" cy="0"/>
        </a:xfrm>
      </p:grpSpPr>
      <p:sp>
        <p:nvSpPr>
          <p:cNvPr id="3" name="Rectangle 2"/>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3"/>
          <p:cNvSpPr>
            <a:spLocks noGrp="1"/>
          </p:cNvSpPr>
          <p:nvPr>
            <p:ph type="pic" sz="quarter" idx="10" hasCustomPrompt="1"/>
          </p:nvPr>
        </p:nvSpPr>
        <p:spPr>
          <a:xfrm>
            <a:off x="0" y="0"/>
            <a:ext cx="12192000" cy="6858000"/>
          </a:xfrm>
        </p:spPr>
        <p:txBody>
          <a:bodyPr/>
          <a:lstStyle>
            <a:lvl1pPr marL="0" indent="0">
              <a:buNone/>
              <a:defRPr sz="1600" baseline="0"/>
            </a:lvl1pPr>
          </a:lstStyle>
          <a:p>
            <a:r>
              <a:rPr lang="en-US" sz="1600" dirty="0"/>
              <a:t>Insert Full Page Image Here</a:t>
            </a:r>
            <a:endParaRPr lang="en-US" dirty="0"/>
          </a:p>
        </p:txBody>
      </p:sp>
      <p:sp>
        <p:nvSpPr>
          <p:cNvPr id="5" name="Text Placeholder 7"/>
          <p:cNvSpPr>
            <a:spLocks noGrp="1"/>
          </p:cNvSpPr>
          <p:nvPr>
            <p:ph type="body" sz="quarter" idx="11"/>
          </p:nvPr>
        </p:nvSpPr>
        <p:spPr>
          <a:xfrm>
            <a:off x="1" y="5683624"/>
            <a:ext cx="12192000" cy="1174376"/>
          </a:xfrm>
          <a:solidFill>
            <a:srgbClr val="004C97">
              <a:alpha val="80000"/>
            </a:srgbClr>
          </a:solidFill>
        </p:spPr>
        <p:txBody>
          <a:bodyPr lIns="182880" tIns="182880" rIns="182880" bIns="182880" anchor="ctr"/>
          <a:lstStyle>
            <a:lvl1pPr marL="0" indent="0" algn="ctr">
              <a:lnSpc>
                <a:spcPct val="100000"/>
              </a:lnSpc>
              <a:spcBef>
                <a:spcPts val="0"/>
              </a:spcBef>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oa Full Photo 3">
    <p:spTree>
      <p:nvGrpSpPr>
        <p:cNvPr id="1" name=""/>
        <p:cNvGrpSpPr/>
        <p:nvPr/>
      </p:nvGrpSpPr>
      <p:grpSpPr>
        <a:xfrm>
          <a:off x="0" y="0"/>
          <a:ext cx="0" cy="0"/>
          <a:chOff x="0" y="0"/>
          <a:chExt cx="0" cy="0"/>
        </a:xfrm>
      </p:grpSpPr>
      <p:sp>
        <p:nvSpPr>
          <p:cNvPr id="3" name="Rectangle 2"/>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icture Placeholder 3"/>
          <p:cNvSpPr>
            <a:spLocks noGrp="1"/>
          </p:cNvSpPr>
          <p:nvPr>
            <p:ph type="pic" sz="quarter" idx="10" hasCustomPrompt="1"/>
          </p:nvPr>
        </p:nvSpPr>
        <p:spPr>
          <a:xfrm>
            <a:off x="0" y="0"/>
            <a:ext cx="12192000" cy="6858000"/>
          </a:xfrm>
        </p:spPr>
        <p:txBody>
          <a:bodyPr/>
          <a:lstStyle>
            <a:lvl1pPr marL="0" indent="0">
              <a:buNone/>
              <a:defRPr sz="1600" baseline="0"/>
            </a:lvl1pPr>
          </a:lstStyle>
          <a:p>
            <a:r>
              <a:rPr lang="en-US" sz="1600" dirty="0"/>
              <a:t>Insert Full Page Image Here</a:t>
            </a:r>
            <a:endParaRPr lang="en-US" dirty="0"/>
          </a:p>
        </p:txBody>
      </p:sp>
      <p:sp>
        <p:nvSpPr>
          <p:cNvPr id="5" name="Text Placeholder 7"/>
          <p:cNvSpPr>
            <a:spLocks noGrp="1"/>
          </p:cNvSpPr>
          <p:nvPr>
            <p:ph type="body" sz="quarter" idx="11" hasCustomPrompt="1"/>
          </p:nvPr>
        </p:nvSpPr>
        <p:spPr>
          <a:xfrm flipH="1">
            <a:off x="8343898" y="3352801"/>
            <a:ext cx="3848101" cy="3517900"/>
          </a:xfrm>
          <a:prstGeom prst="round1Rect">
            <a:avLst/>
          </a:prstGeom>
          <a:solidFill>
            <a:srgbClr val="004C97">
              <a:alpha val="80000"/>
            </a:srgbClr>
          </a:solidFill>
        </p:spPr>
        <p:txBody>
          <a:bodyPr lIns="182880" tIns="182880" rIns="182880" bIns="182880" anchor="t"/>
          <a:lstStyle>
            <a:lvl1pPr marL="0" indent="0" algn="l">
              <a:lnSpc>
                <a:spcPct val="100000"/>
              </a:lnSpc>
              <a:spcBef>
                <a:spcPts val="0"/>
              </a:spcBef>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oa Quote Slide">
    <p:spTree>
      <p:nvGrpSpPr>
        <p:cNvPr id="1" name=""/>
        <p:cNvGrpSpPr/>
        <p:nvPr/>
      </p:nvGrpSpPr>
      <p:grpSpPr>
        <a:xfrm>
          <a:off x="0" y="0"/>
          <a:ext cx="0" cy="0"/>
          <a:chOff x="0" y="0"/>
          <a:chExt cx="0" cy="0"/>
        </a:xfrm>
      </p:grpSpPr>
      <p:sp>
        <p:nvSpPr>
          <p:cNvPr id="5" name="Round Single Corner Rectangle 4"/>
          <p:cNvSpPr/>
          <p:nvPr userDrawn="1"/>
        </p:nvSpPr>
        <p:spPr>
          <a:xfrm>
            <a:off x="0" y="968188"/>
            <a:ext cx="11795760" cy="4757271"/>
          </a:xfrm>
          <a:prstGeom prst="round1Rect">
            <a:avLst>
              <a:gd name="adj" fmla="val 6203"/>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p:cNvCxnSpPr/>
          <p:nvPr userDrawn="1"/>
        </p:nvCxnSpPr>
        <p:spPr>
          <a:xfrm>
            <a:off x="0" y="5782236"/>
            <a:ext cx="1179576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054100" y="1397000"/>
            <a:ext cx="10096500" cy="3683000"/>
          </a:xfrm>
        </p:spPr>
        <p:txBody>
          <a:bodyPr>
            <a:normAutofit/>
          </a:bodyPr>
          <a:lstStyle>
            <a:lvl1pPr algn="ctr">
              <a:defRPr sz="3600" baseline="0">
                <a:solidFill>
                  <a:schemeClr val="bg1"/>
                </a:solidFill>
              </a:defRPr>
            </a:lvl1pPr>
          </a:lstStyle>
          <a:p>
            <a:r>
              <a:rPr lang="en-US" dirty="0"/>
              <a:t>Click to edit Master title style</a:t>
            </a:r>
          </a:p>
        </p:txBody>
      </p:sp>
      <p:sp>
        <p:nvSpPr>
          <p:cNvPr id="2" name="TextBox 1"/>
          <p:cNvSpPr txBox="1"/>
          <p:nvPr userDrawn="1"/>
        </p:nvSpPr>
        <p:spPr>
          <a:xfrm>
            <a:off x="878541" y="13449"/>
            <a:ext cx="2326341" cy="3477875"/>
          </a:xfrm>
          <a:prstGeom prst="rect">
            <a:avLst/>
          </a:prstGeom>
          <a:noFill/>
        </p:spPr>
        <p:txBody>
          <a:bodyPr wrap="square" rtlCol="0">
            <a:spAutoFit/>
          </a:bodyPr>
          <a:lstStyle/>
          <a:p>
            <a:r>
              <a:rPr lang="en-US" sz="22000" dirty="0">
                <a:solidFill>
                  <a:srgbClr val="007FA3"/>
                </a:solidFill>
              </a:rPr>
              <a:t>“</a:t>
            </a:r>
          </a:p>
        </p:txBody>
      </p:sp>
      <p:sp>
        <p:nvSpPr>
          <p:cNvPr id="8" name="TextBox 7"/>
          <p:cNvSpPr txBox="1"/>
          <p:nvPr userDrawn="1"/>
        </p:nvSpPr>
        <p:spPr>
          <a:xfrm rot="10800000">
            <a:off x="9765105" y="2290914"/>
            <a:ext cx="2326341" cy="3477875"/>
          </a:xfrm>
          <a:prstGeom prst="rect">
            <a:avLst/>
          </a:prstGeom>
          <a:noFill/>
        </p:spPr>
        <p:txBody>
          <a:bodyPr wrap="square" rtlCol="0">
            <a:spAutoFit/>
          </a:bodyPr>
          <a:lstStyle/>
          <a:p>
            <a:r>
              <a:rPr lang="en-US" sz="22000" dirty="0">
                <a:solidFill>
                  <a:srgbClr val="007FA3"/>
                </a:solidFill>
              </a:rPr>
              <a:t>“</a:t>
            </a:r>
          </a:p>
        </p:txBody>
      </p:sp>
      <p:sp>
        <p:nvSpPr>
          <p:cNvPr id="10"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166495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oa Divider Slide 1">
    <p:spTree>
      <p:nvGrpSpPr>
        <p:cNvPr id="1" name=""/>
        <p:cNvGrpSpPr/>
        <p:nvPr/>
      </p:nvGrpSpPr>
      <p:grpSpPr>
        <a:xfrm>
          <a:off x="0" y="0"/>
          <a:ext cx="0" cy="0"/>
          <a:chOff x="0" y="0"/>
          <a:chExt cx="0" cy="0"/>
        </a:xfrm>
      </p:grpSpPr>
      <p:sp>
        <p:nvSpPr>
          <p:cNvPr id="5" name="Round Single Corner Rectangle 4"/>
          <p:cNvSpPr/>
          <p:nvPr userDrawn="1"/>
        </p:nvSpPr>
        <p:spPr>
          <a:xfrm>
            <a:off x="0" y="968188"/>
            <a:ext cx="11795760" cy="4757271"/>
          </a:xfrm>
          <a:prstGeom prst="round1Rect">
            <a:avLst>
              <a:gd name="adj" fmla="val 6203"/>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p:cNvCxnSpPr/>
          <p:nvPr userDrawn="1"/>
        </p:nvCxnSpPr>
        <p:spPr>
          <a:xfrm>
            <a:off x="0" y="5782236"/>
            <a:ext cx="1179576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1487953"/>
            <a:ext cx="10515600" cy="3689165"/>
          </a:xfrm>
        </p:spPr>
        <p:txBody>
          <a:bodyPr anchor="t"/>
          <a:lstStyle>
            <a:lvl1pPr>
              <a:defRPr baseline="0">
                <a:solidFill>
                  <a:schemeClr val="bg1"/>
                </a:solidFill>
              </a:defRPr>
            </a:lvl1pPr>
          </a:lstStyle>
          <a:p>
            <a:r>
              <a:rPr lang="en-US"/>
              <a:t>Click to edit Master title style</a:t>
            </a:r>
            <a:endParaRPr lang="en-US" dirty="0"/>
          </a:p>
        </p:txBody>
      </p:sp>
      <p:sp>
        <p:nvSpPr>
          <p:cNvPr id="8"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23380938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oa Divider Slide 2">
    <p:spTree>
      <p:nvGrpSpPr>
        <p:cNvPr id="1" name=""/>
        <p:cNvGrpSpPr/>
        <p:nvPr/>
      </p:nvGrpSpPr>
      <p:grpSpPr>
        <a:xfrm>
          <a:off x="0" y="0"/>
          <a:ext cx="0" cy="0"/>
          <a:chOff x="0" y="0"/>
          <a:chExt cx="0" cy="0"/>
        </a:xfrm>
      </p:grpSpPr>
      <p:sp>
        <p:nvSpPr>
          <p:cNvPr id="5" name="Round Single Corner Rectangle 4"/>
          <p:cNvSpPr/>
          <p:nvPr userDrawn="1"/>
        </p:nvSpPr>
        <p:spPr>
          <a:xfrm>
            <a:off x="0" y="968188"/>
            <a:ext cx="11795760" cy="4757271"/>
          </a:xfrm>
          <a:prstGeom prst="round1Rect">
            <a:avLst>
              <a:gd name="adj" fmla="val 6203"/>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p:cNvCxnSpPr/>
          <p:nvPr userDrawn="1"/>
        </p:nvCxnSpPr>
        <p:spPr>
          <a:xfrm>
            <a:off x="0" y="5782236"/>
            <a:ext cx="1179576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1487953"/>
            <a:ext cx="10515600" cy="3689165"/>
          </a:xfrm>
        </p:spPr>
        <p:txBody>
          <a:bodyPr anchor="t"/>
          <a:lstStyle>
            <a:lvl1pPr>
              <a:defRPr baseline="0">
                <a:solidFill>
                  <a:schemeClr val="bg1"/>
                </a:solidFill>
              </a:defRPr>
            </a:lvl1pPr>
          </a:lstStyle>
          <a:p>
            <a:r>
              <a:rPr lang="en-US"/>
              <a:t>Click to edit Master title style</a:t>
            </a:r>
            <a:endParaRPr lang="en-US" dirty="0"/>
          </a:p>
        </p:txBody>
      </p:sp>
      <p:sp>
        <p:nvSpPr>
          <p:cNvPr id="8"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oa Divider Slide 3">
    <p:spTree>
      <p:nvGrpSpPr>
        <p:cNvPr id="1" name=""/>
        <p:cNvGrpSpPr/>
        <p:nvPr/>
      </p:nvGrpSpPr>
      <p:grpSpPr>
        <a:xfrm>
          <a:off x="0" y="0"/>
          <a:ext cx="0" cy="0"/>
          <a:chOff x="0" y="0"/>
          <a:chExt cx="0" cy="0"/>
        </a:xfrm>
      </p:grpSpPr>
      <p:sp>
        <p:nvSpPr>
          <p:cNvPr id="5" name="Round Single Corner Rectangle 4"/>
          <p:cNvSpPr/>
          <p:nvPr userDrawn="1"/>
        </p:nvSpPr>
        <p:spPr>
          <a:xfrm>
            <a:off x="0" y="968188"/>
            <a:ext cx="11795760" cy="4757271"/>
          </a:xfrm>
          <a:prstGeom prst="round1Rect">
            <a:avLst>
              <a:gd name="adj" fmla="val 6203"/>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p:cNvCxnSpPr/>
          <p:nvPr userDrawn="1"/>
        </p:nvCxnSpPr>
        <p:spPr>
          <a:xfrm>
            <a:off x="0" y="5782236"/>
            <a:ext cx="1179576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0" y="1487953"/>
            <a:ext cx="10515600" cy="3689165"/>
          </a:xfrm>
        </p:spPr>
        <p:txBody>
          <a:bodyPr anchor="t"/>
          <a:lstStyle>
            <a:lvl1pPr>
              <a:defRPr baseline="0">
                <a:solidFill>
                  <a:schemeClr val="bg1"/>
                </a:solidFill>
              </a:defRPr>
            </a:lvl1pPr>
          </a:lstStyle>
          <a:p>
            <a:r>
              <a:rPr lang="en-US"/>
              <a:t>Click to edit Master title style</a:t>
            </a:r>
            <a:endParaRPr lang="en-US" dirty="0"/>
          </a:p>
        </p:txBody>
      </p:sp>
      <p:sp>
        <p:nvSpPr>
          <p:cNvPr id="8"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oa Divider Slid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B45C490-88DB-4CE2-B689-4254FB43C5C5}"/>
              </a:ext>
            </a:extLst>
          </p:cNvPr>
          <p:cNvSpPr>
            <a:spLocks noGrp="1"/>
          </p:cNvSpPr>
          <p:nvPr>
            <p:ph type="pic" sz="quarter" idx="10" hasCustomPrompt="1"/>
          </p:nvPr>
        </p:nvSpPr>
        <p:spPr>
          <a:xfrm>
            <a:off x="0" y="968375"/>
            <a:ext cx="11795125" cy="4757738"/>
          </a:xfrm>
          <a:prstGeom prst="round1Rect">
            <a:avLst>
              <a:gd name="adj" fmla="val 6136"/>
            </a:avLst>
          </a:prstGeom>
        </p:spPr>
        <p:txBody>
          <a:bodyPr/>
          <a:lstStyle>
            <a:lvl1pPr marL="0" indent="0">
              <a:buNone/>
              <a:defRPr/>
            </a:lvl1pPr>
          </a:lstStyle>
          <a:p>
            <a:r>
              <a:rPr lang="en-US" dirty="0"/>
              <a:t>Insert Picture Here</a:t>
            </a:r>
          </a:p>
        </p:txBody>
      </p:sp>
      <p:cxnSp>
        <p:nvCxnSpPr>
          <p:cNvPr id="7" name="Straight Connector 6"/>
          <p:cNvCxnSpPr/>
          <p:nvPr userDrawn="1"/>
        </p:nvCxnSpPr>
        <p:spPr>
          <a:xfrm>
            <a:off x="0" y="5782236"/>
            <a:ext cx="11795760" cy="0"/>
          </a:xfrm>
          <a:prstGeom prst="line">
            <a:avLst/>
          </a:prstGeom>
          <a:ln w="28575">
            <a:solidFill>
              <a:srgbClr val="F68D2E"/>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
        <p:nvSpPr>
          <p:cNvPr id="9" name="Title 1"/>
          <p:cNvSpPr>
            <a:spLocks noGrp="1"/>
          </p:cNvSpPr>
          <p:nvPr>
            <p:ph type="title"/>
          </p:nvPr>
        </p:nvSpPr>
        <p:spPr>
          <a:xfrm>
            <a:off x="838200" y="1487953"/>
            <a:ext cx="10515600" cy="1518294"/>
          </a:xfrm>
        </p:spPr>
        <p:txBody>
          <a:bodyPr anchor="t"/>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766315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oa Content Normal">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dirty="0"/>
              <a:t>Click to edit Master title style</a:t>
            </a:r>
          </a:p>
        </p:txBody>
      </p:sp>
      <p:sp>
        <p:nvSpPr>
          <p:cNvPr id="9" name="Content Placeholder 2"/>
          <p:cNvSpPr>
            <a:spLocks noGrp="1"/>
          </p:cNvSpPr>
          <p:nvPr>
            <p:ph sz="half" idx="1"/>
          </p:nvPr>
        </p:nvSpPr>
        <p:spPr>
          <a:xfrm>
            <a:off x="838200" y="1825625"/>
            <a:ext cx="10515600" cy="390207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334169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oa Content Text Plus Photo">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dirty="0"/>
              <a:t>Click to edit Master title style</a:t>
            </a:r>
          </a:p>
        </p:txBody>
      </p:sp>
      <p:sp>
        <p:nvSpPr>
          <p:cNvPr id="9" name="Content Placeholder 2"/>
          <p:cNvSpPr>
            <a:spLocks noGrp="1"/>
          </p:cNvSpPr>
          <p:nvPr>
            <p:ph sz="half" idx="1"/>
          </p:nvPr>
        </p:nvSpPr>
        <p:spPr>
          <a:xfrm>
            <a:off x="838200" y="1825625"/>
            <a:ext cx="5031259" cy="390207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0" hasCustomPrompt="1"/>
          </p:nvPr>
        </p:nvSpPr>
        <p:spPr>
          <a:xfrm>
            <a:off x="6326659" y="1825625"/>
            <a:ext cx="5027142" cy="3902075"/>
          </a:xfrm>
          <a:prstGeom prst="round1Rect">
            <a:avLst>
              <a:gd name="adj" fmla="val 9507"/>
            </a:avLst>
          </a:prstGeom>
        </p:spPr>
        <p:txBody>
          <a:bodyPr/>
          <a:lstStyle>
            <a:lvl1pPr marL="0" indent="0">
              <a:buNone/>
              <a:defRPr sz="1800"/>
            </a:lvl1pPr>
          </a:lstStyle>
          <a:p>
            <a:r>
              <a:rPr lang="en-US" dirty="0"/>
              <a:t>Insert Picture Here</a:t>
            </a:r>
          </a:p>
        </p:txBody>
      </p:sp>
      <p:sp>
        <p:nvSpPr>
          <p:cNvPr id="7"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oa Content Two Column">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dirty="0"/>
              <a:t>Click to edit Master title style</a:t>
            </a:r>
          </a:p>
        </p:txBody>
      </p:sp>
      <p:sp>
        <p:nvSpPr>
          <p:cNvPr id="9" name="Content Placeholder 2"/>
          <p:cNvSpPr>
            <a:spLocks noGrp="1"/>
          </p:cNvSpPr>
          <p:nvPr>
            <p:ph sz="half" idx="1"/>
          </p:nvPr>
        </p:nvSpPr>
        <p:spPr>
          <a:xfrm>
            <a:off x="838200" y="1825625"/>
            <a:ext cx="5141686" cy="3902075"/>
          </a:xfrm>
        </p:spPr>
        <p:txBody>
          <a:bodyPr numCol="1" spcCol="45720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212114" y="1825625"/>
            <a:ext cx="5141686" cy="3902075"/>
          </a:xfrm>
        </p:spPr>
        <p:txBody>
          <a:bodyPr numCol="1" spcCol="45720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oa Content Text Only">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dirty="0"/>
              <a:t>Click to edit Master title style</a:t>
            </a:r>
          </a:p>
        </p:txBody>
      </p:sp>
      <p:sp>
        <p:nvSpPr>
          <p:cNvPr id="9" name="Content Placeholder 2"/>
          <p:cNvSpPr>
            <a:spLocks noGrp="1"/>
          </p:cNvSpPr>
          <p:nvPr>
            <p:ph sz="half" idx="1"/>
          </p:nvPr>
        </p:nvSpPr>
        <p:spPr>
          <a:xfrm>
            <a:off x="838200" y="1825625"/>
            <a:ext cx="10515600" cy="3902075"/>
          </a:xfrm>
        </p:spPr>
        <p:txBody>
          <a:bodyPr/>
          <a:lstStyle>
            <a:lvl1pPr marL="0" indent="0">
              <a:buNone/>
              <a:defRPr sz="2400" baseline="0">
                <a:solidFill>
                  <a:schemeClr val="tx2"/>
                </a:solidFill>
              </a:defRPr>
            </a:lvl1pPr>
            <a:lvl2pPr marL="457200" indent="0">
              <a:buNone/>
              <a:defRPr baseline="0">
                <a:solidFill>
                  <a:schemeClr val="tx2"/>
                </a:solidFill>
              </a:defRPr>
            </a:lvl2pPr>
            <a:lvl3pPr marL="914400" indent="0">
              <a:buNone/>
              <a:defRPr baseline="0">
                <a:solidFill>
                  <a:schemeClr val="tx2"/>
                </a:solidFill>
              </a:defRPr>
            </a:lvl3pPr>
            <a:lvl4pPr marL="1371600" indent="0">
              <a:buNone/>
              <a:defRPr baseline="0">
                <a:solidFill>
                  <a:schemeClr val="tx2"/>
                </a:solidFill>
              </a:defRPr>
            </a:lvl4pPr>
            <a:lvl5pPr marL="1828800" indent="0">
              <a:buNone/>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oa Content Head, Subhea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lstStyle>
            <a:lvl1pPr>
              <a:defRPr baseline="0">
                <a:solidFill>
                  <a:schemeClr val="accent1"/>
                </a:solidFill>
              </a:defRPr>
            </a:lvl1pPr>
          </a:lstStyle>
          <a:p>
            <a:r>
              <a:rPr lang="en-US" dirty="0"/>
              <a:t>Click to edit Master title style</a:t>
            </a:r>
          </a:p>
        </p:txBody>
      </p:sp>
      <p:sp>
        <p:nvSpPr>
          <p:cNvPr id="14" name="Text Placeholder 13"/>
          <p:cNvSpPr>
            <a:spLocks noGrp="1"/>
          </p:cNvSpPr>
          <p:nvPr>
            <p:ph type="body" sz="quarter" idx="12"/>
          </p:nvPr>
        </p:nvSpPr>
        <p:spPr>
          <a:xfrm>
            <a:off x="838200" y="1690688"/>
            <a:ext cx="10515600" cy="639152"/>
          </a:xfrm>
        </p:spPr>
        <p:txBody>
          <a:bodyPr/>
          <a:lstStyle>
            <a:lvl1pPr marL="0" indent="0">
              <a:buFontTx/>
              <a:buNone/>
              <a:defRPr sz="1800" baseline="0">
                <a:solidFill>
                  <a:schemeClr val="accent3"/>
                </a:solidFill>
              </a:defRPr>
            </a:lvl1pPr>
          </a:lstStyle>
          <a:p>
            <a:pPr lvl="0"/>
            <a:r>
              <a:rPr lang="en-US" dirty="0"/>
              <a:t>Edit Master text styles</a:t>
            </a:r>
          </a:p>
        </p:txBody>
      </p:sp>
      <p:sp>
        <p:nvSpPr>
          <p:cNvPr id="5"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93104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oa Content Normal Subtitle">
    <p:spTree>
      <p:nvGrpSpPr>
        <p:cNvPr id="1" name=""/>
        <p:cNvGrpSpPr/>
        <p:nvPr/>
      </p:nvGrpSpPr>
      <p:grpSpPr>
        <a:xfrm>
          <a:off x="0" y="0"/>
          <a:ext cx="0" cy="0"/>
          <a:chOff x="0" y="0"/>
          <a:chExt cx="0" cy="0"/>
        </a:xfrm>
      </p:grpSpPr>
      <p:sp>
        <p:nvSpPr>
          <p:cNvPr id="8" name="Title 1"/>
          <p:cNvSpPr>
            <a:spLocks noGrp="1"/>
          </p:cNvSpPr>
          <p:nvPr>
            <p:ph type="title"/>
          </p:nvPr>
        </p:nvSpPr>
        <p:spPr>
          <a:xfrm>
            <a:off x="838200" y="588724"/>
            <a:ext cx="10515600" cy="901874"/>
          </a:xfrm>
        </p:spPr>
        <p:txBody>
          <a:bodyPr/>
          <a:lstStyle>
            <a:lvl1pPr>
              <a:defRPr baseline="0">
                <a:solidFill>
                  <a:schemeClr val="accent1"/>
                </a:solidFill>
              </a:defRPr>
            </a:lvl1pPr>
          </a:lstStyle>
          <a:p>
            <a:r>
              <a:rPr lang="en-US" dirty="0"/>
              <a:t>Click to edit Master title style</a:t>
            </a:r>
          </a:p>
        </p:txBody>
      </p:sp>
      <p:sp>
        <p:nvSpPr>
          <p:cNvPr id="9" name="Content Placeholder 2"/>
          <p:cNvSpPr>
            <a:spLocks noGrp="1"/>
          </p:cNvSpPr>
          <p:nvPr>
            <p:ph sz="half" idx="1"/>
          </p:nvPr>
        </p:nvSpPr>
        <p:spPr>
          <a:xfrm>
            <a:off x="838200" y="2003969"/>
            <a:ext cx="10515600" cy="338455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p:nvPr>
        </p:nvSpPr>
        <p:spPr>
          <a:xfrm>
            <a:off x="838200" y="1490598"/>
            <a:ext cx="10515600" cy="500062"/>
          </a:xfrm>
        </p:spPr>
        <p:txBody>
          <a:bodyPr anchor="ctr"/>
          <a:lstStyle>
            <a:lvl1pPr marL="0" indent="0">
              <a:buNone/>
              <a:defRPr sz="1800">
                <a:solidFill>
                  <a:srgbClr val="D22630"/>
                </a:solidFill>
              </a:defRPr>
            </a:lvl1pPr>
            <a:lvl2pPr marL="457200" indent="0">
              <a:buNone/>
              <a:defRPr sz="1800">
                <a:solidFill>
                  <a:srgbClr val="FF0000"/>
                </a:solidFill>
              </a:defRPr>
            </a:lvl2pPr>
            <a:lvl3pPr marL="914400" indent="0">
              <a:buNone/>
              <a:defRPr sz="1800">
                <a:solidFill>
                  <a:srgbClr val="FF0000"/>
                </a:solidFill>
              </a:defRPr>
            </a:lvl3pPr>
            <a:lvl4pPr marL="1371600" indent="0">
              <a:buNone/>
              <a:defRPr sz="1800">
                <a:solidFill>
                  <a:srgbClr val="FF0000"/>
                </a:solidFill>
              </a:defRPr>
            </a:lvl4pPr>
            <a:lvl5pPr marL="1828800" indent="0">
              <a:buNone/>
              <a:defRPr sz="1800">
                <a:solidFill>
                  <a:srgbClr val="FF0000"/>
                </a:solidFill>
              </a:defRPr>
            </a:lvl5pPr>
          </a:lstStyle>
          <a:p>
            <a:pPr lvl="0"/>
            <a:r>
              <a:rPr lang="en-US" dirty="0"/>
              <a:t>Click to edit Master text styles</a:t>
            </a:r>
          </a:p>
        </p:txBody>
      </p:sp>
      <p:sp>
        <p:nvSpPr>
          <p:cNvPr id="7"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oa Photo">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5183188" y="863601"/>
            <a:ext cx="6602412" cy="4775199"/>
          </a:xfrm>
          <a:prstGeom prst="round1Rect">
            <a:avLst>
              <a:gd name="adj" fmla="val 9507"/>
            </a:avLst>
          </a:prstGeom>
        </p:spPr>
        <p:txBody>
          <a:bodyPr/>
          <a:lstStyle>
            <a:lvl1pPr marL="0" indent="0">
              <a:buNone/>
              <a:defRPr sz="1800"/>
            </a:lvl1pPr>
          </a:lstStyle>
          <a:p>
            <a:r>
              <a:rPr lang="en-US" dirty="0"/>
              <a:t>Insert Picture Here</a:t>
            </a:r>
          </a:p>
        </p:txBody>
      </p:sp>
      <p:sp>
        <p:nvSpPr>
          <p:cNvPr id="11" name="Title 1"/>
          <p:cNvSpPr>
            <a:spLocks noGrp="1"/>
          </p:cNvSpPr>
          <p:nvPr>
            <p:ph type="title"/>
          </p:nvPr>
        </p:nvSpPr>
        <p:spPr>
          <a:xfrm>
            <a:off x="839788" y="863601"/>
            <a:ext cx="3932237" cy="1600200"/>
          </a:xfrm>
        </p:spPr>
        <p:txBody>
          <a:bodyPr anchor="t"/>
          <a:lstStyle>
            <a:lvl1pPr>
              <a:defRPr sz="3200" baseline="0">
                <a:solidFill>
                  <a:schemeClr val="accent1"/>
                </a:solidFill>
              </a:defRPr>
            </a:lvl1pPr>
          </a:lstStyle>
          <a:p>
            <a:r>
              <a:rPr lang="en-US"/>
              <a:t>Click to edit Master title style</a:t>
            </a:r>
            <a:endParaRPr lang="en-US" dirty="0"/>
          </a:p>
        </p:txBody>
      </p:sp>
      <p:sp>
        <p:nvSpPr>
          <p:cNvPr id="5"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extLst>
      <p:ext uri="{BB962C8B-B14F-4D97-AF65-F5344CB8AC3E}">
        <p14:creationId xmlns:p14="http://schemas.microsoft.com/office/powerpoint/2010/main" val="37269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3977FD-D5B5-1B4D-BE51-AD40C81B384F}"/>
              </a:ext>
            </a:extLst>
          </p:cNvPr>
          <p:cNvPicPr>
            <a:picLocks noChangeAspect="1"/>
          </p:cNvPicPr>
          <p:nvPr userDrawn="1"/>
        </p:nvPicPr>
        <p:blipFill>
          <a:blip r:embed="rId28"/>
          <a:stretch>
            <a:fillRect/>
          </a:stretch>
        </p:blipFill>
        <p:spPr>
          <a:xfrm>
            <a:off x="10596230" y="6100061"/>
            <a:ext cx="1232854" cy="489516"/>
          </a:xfrm>
          <a:prstGeom prst="rect">
            <a:avLst/>
          </a:prstGeom>
        </p:spPr>
      </p:pic>
      <p:sp>
        <p:nvSpPr>
          <p:cNvPr id="1026" name="Title Placeholder 1">
            <a:extLst>
              <a:ext uri="{FF2B5EF4-FFF2-40B4-BE49-F238E27FC236}">
                <a16:creationId xmlns:a16="http://schemas.microsoft.com/office/drawing/2014/main" id="{735D9220-F71F-D94F-A946-CD90CD51C4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F09CE9E-A32F-A340-A1E9-D0E1287AD52F}"/>
              </a:ext>
            </a:extLst>
          </p:cNvPr>
          <p:cNvSpPr>
            <a:spLocks noGrp="1"/>
          </p:cNvSpPr>
          <p:nvPr>
            <p:ph type="body" idx="1"/>
          </p:nvPr>
        </p:nvSpPr>
        <p:spPr bwMode="auto">
          <a:xfrm>
            <a:off x="838200" y="1825625"/>
            <a:ext cx="10515600" cy="4351338"/>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AF84649F-D0A1-1147-A0E2-1A82888F10E6}"/>
              </a:ext>
            </a:extLst>
          </p:cNvPr>
          <p:cNvSpPr>
            <a:spLocks noGrp="1"/>
          </p:cNvSpPr>
          <p:nvPr>
            <p:ph type="dt" sz="half" idx="2"/>
          </p:nvPr>
        </p:nvSpPr>
        <p:spPr>
          <a:xfrm>
            <a:off x="5942569" y="6356350"/>
            <a:ext cx="76303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830EC6E-AC18-014E-8BD2-98DCCEC6161C}"/>
              </a:ext>
            </a:extLst>
          </p:cNvPr>
          <p:cNvSpPr>
            <a:spLocks noGrp="1"/>
          </p:cNvSpPr>
          <p:nvPr>
            <p:ph type="ftr" sz="quarter" idx="3"/>
          </p:nvPr>
        </p:nvSpPr>
        <p:spPr>
          <a:xfrm>
            <a:off x="1599685"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7" name="Rectangle 6"/>
          <p:cNvSpPr/>
          <p:nvPr userDrawn="1"/>
        </p:nvSpPr>
        <p:spPr>
          <a:xfrm>
            <a:off x="0" y="0"/>
            <a:ext cx="12192000" cy="228600"/>
          </a:xfrm>
          <a:prstGeom prst="rect">
            <a:avLst/>
          </a:prstGeom>
          <a:solidFill>
            <a:srgbClr val="D22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a:xfrm>
            <a:off x="838200" y="6356350"/>
            <a:ext cx="63376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F2AA-A3C0-664E-9B4D-746DEFDFC1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17" r:id="rId4"/>
    <p:sldLayoutId id="2147483715" r:id="rId5"/>
    <p:sldLayoutId id="2147483714" r:id="rId6"/>
    <p:sldLayoutId id="2147483698" r:id="rId7"/>
    <p:sldLayoutId id="2147483718" r:id="rId8"/>
    <p:sldLayoutId id="2147483700" r:id="rId9"/>
    <p:sldLayoutId id="2147483701" r:id="rId10"/>
    <p:sldLayoutId id="2147483720" r:id="rId11"/>
    <p:sldLayoutId id="2147483723" r:id="rId12"/>
    <p:sldLayoutId id="2147483702" r:id="rId13"/>
    <p:sldLayoutId id="2147483707" r:id="rId14"/>
    <p:sldLayoutId id="2147483711" r:id="rId15"/>
    <p:sldLayoutId id="2147483708" r:id="rId16"/>
    <p:sldLayoutId id="2147483721" r:id="rId17"/>
    <p:sldLayoutId id="2147483712" r:id="rId18"/>
    <p:sldLayoutId id="2147483713" r:id="rId19"/>
    <p:sldLayoutId id="2147483719" r:id="rId20"/>
    <p:sldLayoutId id="2147483716" r:id="rId21"/>
    <p:sldLayoutId id="2147483703" r:id="rId22"/>
    <p:sldLayoutId id="2147483704" r:id="rId23"/>
    <p:sldLayoutId id="2147483709" r:id="rId24"/>
    <p:sldLayoutId id="2147483710" r:id="rId25"/>
    <p:sldLayoutId id="2147483722" r:id="rId26"/>
  </p:sldLayoutIdLst>
  <p:hf hdr="0" ftr="0" dt="0"/>
  <p:txStyles>
    <p:titleStyle>
      <a:lvl1pPr algn="l" rtl="0" eaLnBrk="1" fontAlgn="base" hangingPunct="1">
        <a:lnSpc>
          <a:spcPct val="90000"/>
        </a:lnSpc>
        <a:spcBef>
          <a:spcPct val="0"/>
        </a:spcBef>
        <a:spcAft>
          <a:spcPct val="0"/>
        </a:spcAft>
        <a:defRPr sz="4400" kern="1200">
          <a:solidFill>
            <a:srgbClr val="004C97"/>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charset="0"/>
        </a:defRPr>
      </a:lvl2pPr>
      <a:lvl3pPr algn="l" rtl="0" eaLnBrk="1" fontAlgn="base" hangingPunct="1">
        <a:lnSpc>
          <a:spcPct val="90000"/>
        </a:lnSpc>
        <a:spcBef>
          <a:spcPct val="0"/>
        </a:spcBef>
        <a:spcAft>
          <a:spcPct val="0"/>
        </a:spcAft>
        <a:defRPr sz="4400">
          <a:solidFill>
            <a:schemeClr val="tx1"/>
          </a:solidFill>
          <a:latin typeface="Arial" charset="0"/>
        </a:defRPr>
      </a:lvl3pPr>
      <a:lvl4pPr algn="l" rtl="0" eaLnBrk="1" fontAlgn="base" hangingPunct="1">
        <a:lnSpc>
          <a:spcPct val="90000"/>
        </a:lnSpc>
        <a:spcBef>
          <a:spcPct val="0"/>
        </a:spcBef>
        <a:spcAft>
          <a:spcPct val="0"/>
        </a:spcAft>
        <a:defRPr sz="4400">
          <a:solidFill>
            <a:schemeClr val="tx1"/>
          </a:solidFill>
          <a:latin typeface="Arial" charset="0"/>
        </a:defRPr>
      </a:lvl4pPr>
      <a:lvl5pPr algn="l" rtl="0" eaLnBrk="1" fontAlgn="base" hangingPunct="1">
        <a:lnSpc>
          <a:spcPct val="90000"/>
        </a:lnSpc>
        <a:spcBef>
          <a:spcPct val="0"/>
        </a:spcBef>
        <a:spcAft>
          <a:spcPct val="0"/>
        </a:spcAft>
        <a:defRPr sz="4400">
          <a:solidFill>
            <a:schemeClr val="tx1"/>
          </a:solidFill>
          <a:latin typeface="Arial"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1" fontAlgn="base" hangingPunct="1">
        <a:lnSpc>
          <a:spcPct val="100000"/>
        </a:lnSpc>
        <a:spcBef>
          <a:spcPts val="1000"/>
        </a:spcBef>
        <a:spcAft>
          <a:spcPct val="0"/>
        </a:spcAft>
        <a:buClr>
          <a:srgbClr val="D22630"/>
        </a:buClr>
        <a:buFont typeface="Arial" panose="020B0604020202020204" pitchFamily="34" charset="0"/>
        <a:buChar char="•"/>
        <a:defRPr sz="2800" kern="1200">
          <a:solidFill>
            <a:srgbClr val="75787B"/>
          </a:solidFill>
          <a:latin typeface="+mn-lt"/>
          <a:ea typeface="+mn-ea"/>
          <a:cs typeface="+mn-cs"/>
        </a:defRPr>
      </a:lvl1pPr>
      <a:lvl2pPr marL="685800" indent="-228600" algn="l" rtl="0" eaLnBrk="1" fontAlgn="base" hangingPunct="1">
        <a:lnSpc>
          <a:spcPct val="100000"/>
        </a:lnSpc>
        <a:spcBef>
          <a:spcPts val="500"/>
        </a:spcBef>
        <a:spcAft>
          <a:spcPct val="0"/>
        </a:spcAft>
        <a:buFont typeface="Wingdings" charset="2"/>
        <a:buChar char="§"/>
        <a:defRPr sz="2400" kern="1200">
          <a:solidFill>
            <a:srgbClr val="75787B"/>
          </a:solidFill>
          <a:latin typeface="+mn-lt"/>
          <a:ea typeface="+mn-ea"/>
          <a:cs typeface="+mn-cs"/>
        </a:defRPr>
      </a:lvl2pPr>
      <a:lvl3pPr marL="1143000" indent="-228600" algn="l" rtl="0" eaLnBrk="1" fontAlgn="base" hangingPunct="1">
        <a:lnSpc>
          <a:spcPct val="100000"/>
        </a:lnSpc>
        <a:spcBef>
          <a:spcPts val="500"/>
        </a:spcBef>
        <a:spcAft>
          <a:spcPct val="0"/>
        </a:spcAft>
        <a:buClr>
          <a:schemeClr val="accent1"/>
        </a:buClr>
        <a:buFont typeface="Arial" panose="020B0604020202020204" pitchFamily="34" charset="0"/>
        <a:buChar char="•"/>
        <a:defRPr sz="2000" kern="1200">
          <a:solidFill>
            <a:srgbClr val="75787B"/>
          </a:solidFill>
          <a:latin typeface="+mn-lt"/>
          <a:ea typeface="+mn-ea"/>
          <a:cs typeface="+mn-cs"/>
        </a:defRPr>
      </a:lvl3pPr>
      <a:lvl4pPr marL="1600200" indent="-228600" algn="l" rtl="0" eaLnBrk="1" fontAlgn="base" hangingPunct="1">
        <a:lnSpc>
          <a:spcPct val="100000"/>
        </a:lnSpc>
        <a:spcBef>
          <a:spcPts val="500"/>
        </a:spcBef>
        <a:spcAft>
          <a:spcPct val="0"/>
        </a:spcAft>
        <a:buFont typeface="Wingdings" charset="2"/>
        <a:buChar char="§"/>
        <a:defRPr kern="1200">
          <a:solidFill>
            <a:srgbClr val="75787B"/>
          </a:solidFill>
          <a:latin typeface="+mn-lt"/>
          <a:ea typeface="+mn-ea"/>
          <a:cs typeface="+mn-cs"/>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kern="1200">
          <a:solidFill>
            <a:srgbClr val="75787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Integrated Pharmacy and Telehealth Deliver Complete Care</a:t>
            </a:r>
          </a:p>
        </p:txBody>
      </p:sp>
      <p:sp>
        <p:nvSpPr>
          <p:cNvPr id="3" name="Subtitle 2"/>
          <p:cNvSpPr>
            <a:spLocks noGrp="1"/>
          </p:cNvSpPr>
          <p:nvPr>
            <p:ph type="subTitle" idx="1"/>
          </p:nvPr>
        </p:nvSpPr>
        <p:spPr/>
        <p:txBody>
          <a:bodyPr/>
          <a:lstStyle/>
          <a:p>
            <a:r>
              <a:rPr lang="en-US" dirty="0" smtClean="0"/>
              <a:t>Wednesday, June 10, 2020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01832" y="4216195"/>
            <a:ext cx="2545353" cy="2234541"/>
          </a:xfrm>
          <a:prstGeom prst="rect">
            <a:avLst/>
          </a:prstGeom>
          <a:solidFill>
            <a:srgbClr val="F68D2E"/>
          </a:solidFill>
        </p:spPr>
        <p:txBody>
          <a:bodyPr wrap="square" rtlCol="0" anchor="ctr">
            <a:noAutofit/>
          </a:bodyP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smtClean="0"/>
              <a:t>Adapting to COVID-19 in the Pharmacy</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10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796" y="4380318"/>
            <a:ext cx="1313424" cy="1313424"/>
          </a:xfrm>
          <a:prstGeom prst="rect">
            <a:avLst/>
          </a:prstGeom>
        </p:spPr>
      </p:pic>
      <p:sp>
        <p:nvSpPr>
          <p:cNvPr id="7" name="TextBox 6"/>
          <p:cNvSpPr txBox="1"/>
          <p:nvPr/>
        </p:nvSpPr>
        <p:spPr>
          <a:xfrm>
            <a:off x="5979685" y="1596302"/>
            <a:ext cx="2545353" cy="2234541"/>
          </a:xfrm>
          <a:prstGeom prst="rect">
            <a:avLst/>
          </a:prstGeom>
          <a:solidFill>
            <a:srgbClr val="75787B"/>
          </a:solidFill>
        </p:spPr>
        <p:txBody>
          <a:bodyPr wrap="square" rtlCol="0" anchor="ctr">
            <a:noAutofit/>
          </a:bodyPr>
          <a:lstStyle/>
          <a:p>
            <a:pPr algn="ctr"/>
            <a:endParaRPr lang="en-US" dirty="0">
              <a:solidFill>
                <a:schemeClr val="bg1"/>
              </a:solidFill>
            </a:endParaRPr>
          </a:p>
        </p:txBody>
      </p:sp>
      <p:sp>
        <p:nvSpPr>
          <p:cNvPr id="8" name="TextBox 7"/>
          <p:cNvSpPr txBox="1"/>
          <p:nvPr/>
        </p:nvSpPr>
        <p:spPr>
          <a:xfrm>
            <a:off x="3004530" y="1596302"/>
            <a:ext cx="2545353" cy="2234541"/>
          </a:xfrm>
          <a:prstGeom prst="rect">
            <a:avLst/>
          </a:prstGeom>
          <a:solidFill>
            <a:srgbClr val="004C97"/>
          </a:solidFill>
        </p:spPr>
        <p:txBody>
          <a:bodyPr wrap="square" rtlCol="0" anchor="ctr">
            <a:noAutofit/>
          </a:bodyPr>
          <a:lstStyle/>
          <a:p>
            <a:pPr algn="ctr"/>
            <a:endParaRPr lang="en-US" dirty="0">
              <a:solidFill>
                <a:schemeClr val="bg1"/>
              </a:solidFill>
            </a:endParaRPr>
          </a:p>
        </p:txBody>
      </p:sp>
      <p:sp>
        <p:nvSpPr>
          <p:cNvPr id="9" name="TextBox 8"/>
          <p:cNvSpPr txBox="1"/>
          <p:nvPr/>
        </p:nvSpPr>
        <p:spPr>
          <a:xfrm>
            <a:off x="5979686" y="4209985"/>
            <a:ext cx="2545353" cy="2234541"/>
          </a:xfrm>
          <a:prstGeom prst="rect">
            <a:avLst/>
          </a:prstGeom>
          <a:solidFill>
            <a:srgbClr val="007FA3"/>
          </a:solidFill>
        </p:spPr>
        <p:txBody>
          <a:bodyPr wrap="square" rtlCol="0" anchor="ctr">
            <a:noAutofit/>
          </a:bodyPr>
          <a:lstStyle/>
          <a:p>
            <a:pPr algn="ctr"/>
            <a:endParaRPr lang="en-US" dirty="0">
              <a:solidFill>
                <a:schemeClr val="bg1"/>
              </a:solidFill>
            </a:endParaRPr>
          </a:p>
        </p:txBody>
      </p:sp>
      <p:sp>
        <p:nvSpPr>
          <p:cNvPr id="11" name="TextBox 10"/>
          <p:cNvSpPr txBox="1"/>
          <p:nvPr/>
        </p:nvSpPr>
        <p:spPr>
          <a:xfrm>
            <a:off x="3406372" y="5520643"/>
            <a:ext cx="1736271" cy="680865"/>
          </a:xfrm>
          <a:prstGeom prst="rect">
            <a:avLst/>
          </a:prstGeom>
          <a:noFill/>
        </p:spPr>
        <p:txBody>
          <a:bodyPr wrap="square" rtlCol="0">
            <a:noAutofit/>
          </a:bodyPr>
          <a:lstStyle/>
          <a:p>
            <a:pPr algn="ctr"/>
            <a:r>
              <a:rPr lang="en-US" dirty="0" smtClean="0">
                <a:solidFill>
                  <a:schemeClr val="bg1"/>
                </a:solidFill>
              </a:rPr>
              <a:t>Health and safety</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924" y="4438083"/>
            <a:ext cx="978873" cy="933461"/>
          </a:xfrm>
          <a:prstGeom prst="rect">
            <a:avLst/>
          </a:prstGeom>
        </p:spPr>
      </p:pic>
      <p:sp>
        <p:nvSpPr>
          <p:cNvPr id="13" name="TextBox 12"/>
          <p:cNvSpPr txBox="1"/>
          <p:nvPr/>
        </p:nvSpPr>
        <p:spPr>
          <a:xfrm>
            <a:off x="6384224" y="5520643"/>
            <a:ext cx="1736271" cy="680865"/>
          </a:xfrm>
          <a:prstGeom prst="rect">
            <a:avLst/>
          </a:prstGeom>
          <a:noFill/>
        </p:spPr>
        <p:txBody>
          <a:bodyPr wrap="square" rtlCol="0">
            <a:noAutofit/>
          </a:bodyPr>
          <a:lstStyle/>
          <a:p>
            <a:pPr algn="ctr"/>
            <a:r>
              <a:rPr lang="en-US" dirty="0" smtClean="0">
                <a:solidFill>
                  <a:schemeClr val="bg1"/>
                </a:solidFill>
              </a:rPr>
              <a:t>Increased outreach</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2311" y="1677394"/>
            <a:ext cx="1184392" cy="1184392"/>
          </a:xfrm>
          <a:prstGeom prst="rect">
            <a:avLst/>
          </a:prstGeom>
        </p:spPr>
      </p:pic>
      <p:sp>
        <p:nvSpPr>
          <p:cNvPr id="15" name="TextBox 14"/>
          <p:cNvSpPr txBox="1"/>
          <p:nvPr/>
        </p:nvSpPr>
        <p:spPr>
          <a:xfrm>
            <a:off x="3262769" y="3104056"/>
            <a:ext cx="2009690" cy="680865"/>
          </a:xfrm>
          <a:prstGeom prst="rect">
            <a:avLst/>
          </a:prstGeom>
          <a:noFill/>
        </p:spPr>
        <p:txBody>
          <a:bodyPr wrap="square" rtlCol="0">
            <a:noAutofit/>
          </a:bodyPr>
          <a:lstStyle/>
          <a:p>
            <a:pPr algn="ctr"/>
            <a:r>
              <a:rPr lang="en-US" dirty="0" smtClean="0">
                <a:solidFill>
                  <a:schemeClr val="bg1"/>
                </a:solidFill>
              </a:rPr>
              <a:t>offering</a:t>
            </a:r>
            <a:r>
              <a:rPr lang="en-US" sz="2000" dirty="0" smtClean="0">
                <a:solidFill>
                  <a:schemeClr val="bg1"/>
                </a:solidFill>
              </a:rPr>
              <a:t> </a:t>
            </a:r>
            <a:r>
              <a:rPr lang="en-US" dirty="0" smtClean="0">
                <a:solidFill>
                  <a:schemeClr val="bg1"/>
                </a:solidFill>
              </a:rPr>
              <a:t>curbside pick-up</a:t>
            </a:r>
          </a:p>
        </p:txBody>
      </p:sp>
      <p:sp>
        <p:nvSpPr>
          <p:cNvPr id="18" name="TextBox 17"/>
          <p:cNvSpPr txBox="1"/>
          <p:nvPr/>
        </p:nvSpPr>
        <p:spPr>
          <a:xfrm>
            <a:off x="6384224" y="3104056"/>
            <a:ext cx="1736271" cy="680865"/>
          </a:xfrm>
          <a:prstGeom prst="rect">
            <a:avLst/>
          </a:prstGeom>
          <a:noFill/>
        </p:spPr>
        <p:txBody>
          <a:bodyPr wrap="square" rtlCol="0">
            <a:noAutofit/>
          </a:bodyPr>
          <a:lstStyle/>
          <a:p>
            <a:pPr algn="ctr"/>
            <a:r>
              <a:rPr lang="en-US" dirty="0" smtClean="0">
                <a:solidFill>
                  <a:schemeClr val="bg1"/>
                </a:solidFill>
              </a:rPr>
              <a:t>increase </a:t>
            </a:r>
            <a:r>
              <a:rPr lang="en-US" dirty="0" smtClean="0">
                <a:solidFill>
                  <a:schemeClr val="bg1"/>
                </a:solidFill>
              </a:rPr>
              <a:t>in mailing</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653" y="1249918"/>
            <a:ext cx="2049411" cy="2049411"/>
          </a:xfrm>
          <a:prstGeom prst="rect">
            <a:avLst/>
          </a:prstGeom>
        </p:spPr>
      </p:pic>
      <p:sp>
        <p:nvSpPr>
          <p:cNvPr id="3" name="Rectangle 2"/>
          <p:cNvSpPr/>
          <p:nvPr/>
        </p:nvSpPr>
        <p:spPr>
          <a:xfrm>
            <a:off x="3815406" y="2713340"/>
            <a:ext cx="904415" cy="523220"/>
          </a:xfrm>
          <a:prstGeom prst="rect">
            <a:avLst/>
          </a:prstGeom>
        </p:spPr>
        <p:txBody>
          <a:bodyPr wrap="none">
            <a:spAutoFit/>
          </a:bodyPr>
          <a:lstStyle/>
          <a:p>
            <a:pPr algn="ctr"/>
            <a:r>
              <a:rPr lang="en-US" sz="2800" b="1" dirty="0">
                <a:solidFill>
                  <a:schemeClr val="bg1"/>
                </a:solidFill>
              </a:rPr>
              <a:t>69</a:t>
            </a:r>
            <a:r>
              <a:rPr lang="en-US" sz="2800" b="1" dirty="0" smtClean="0">
                <a:solidFill>
                  <a:schemeClr val="bg1"/>
                </a:solidFill>
              </a:rPr>
              <a:t>%</a:t>
            </a:r>
            <a:endParaRPr lang="en-US" sz="2800" dirty="0"/>
          </a:p>
        </p:txBody>
      </p:sp>
      <p:sp>
        <p:nvSpPr>
          <p:cNvPr id="5" name="Rectangle 4"/>
          <p:cNvSpPr/>
          <p:nvPr/>
        </p:nvSpPr>
        <p:spPr>
          <a:xfrm>
            <a:off x="6800150" y="2708662"/>
            <a:ext cx="904415" cy="523220"/>
          </a:xfrm>
          <a:prstGeom prst="rect">
            <a:avLst/>
          </a:prstGeom>
        </p:spPr>
        <p:txBody>
          <a:bodyPr wrap="none">
            <a:spAutoFit/>
          </a:bodyPr>
          <a:lstStyle/>
          <a:p>
            <a:pPr algn="ctr"/>
            <a:r>
              <a:rPr lang="en-US" sz="2800" b="1" dirty="0">
                <a:solidFill>
                  <a:schemeClr val="bg1"/>
                </a:solidFill>
              </a:rPr>
              <a:t>71%</a:t>
            </a:r>
            <a:endParaRPr lang="en-US" sz="2800" b="1" dirty="0"/>
          </a:p>
        </p:txBody>
      </p:sp>
    </p:spTree>
    <p:extLst>
      <p:ext uri="{BB962C8B-B14F-4D97-AF65-F5344CB8AC3E}">
        <p14:creationId xmlns:p14="http://schemas.microsoft.com/office/powerpoint/2010/main" val="442158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Adapting to COVID-19 in Telepsychiatry</a:t>
            </a:r>
            <a:endParaRPr lang="en-US" dirty="0"/>
          </a:p>
        </p:txBody>
      </p:sp>
      <p:sp>
        <p:nvSpPr>
          <p:cNvPr id="3" name="Content Placeholder 2"/>
          <p:cNvSpPr>
            <a:spLocks noGrp="1"/>
          </p:cNvSpPr>
          <p:nvPr>
            <p:ph sz="half" idx="1"/>
          </p:nvPr>
        </p:nvSpPr>
        <p:spPr>
          <a:xfrm>
            <a:off x="838200" y="1825625"/>
            <a:ext cx="10515600" cy="1069549"/>
          </a:xfrm>
        </p:spPr>
        <p:txBody>
          <a:bodyPr/>
          <a:lstStyle/>
          <a:p>
            <a:pPr marL="0" lvl="0" indent="0">
              <a:buNone/>
            </a:pPr>
            <a:r>
              <a:rPr lang="en-US" dirty="0" smtClean="0">
                <a:solidFill>
                  <a:schemeClr val="dk2"/>
                </a:solidFill>
                <a:highlight>
                  <a:schemeClr val="lt1"/>
                </a:highlight>
                <a:latin typeface="Montserrat"/>
                <a:ea typeface="Montserrat"/>
                <a:cs typeface="Montserrat"/>
                <a:sym typeface="Montserrat"/>
              </a:rPr>
              <a:t>Genoa Telepsychiatry telemedicine </a:t>
            </a:r>
            <a:r>
              <a:rPr lang="en-US" dirty="0">
                <a:solidFill>
                  <a:schemeClr val="dk2"/>
                </a:solidFill>
                <a:highlight>
                  <a:schemeClr val="lt1"/>
                </a:highlight>
                <a:latin typeface="Montserrat"/>
                <a:ea typeface="Montserrat"/>
                <a:cs typeface="Montserrat"/>
                <a:sym typeface="Montserrat"/>
              </a:rPr>
              <a:t>platform </a:t>
            </a:r>
            <a:r>
              <a:rPr lang="en-US" dirty="0" smtClean="0">
                <a:solidFill>
                  <a:schemeClr val="dk2"/>
                </a:solidFill>
                <a:highlight>
                  <a:schemeClr val="lt1"/>
                </a:highlight>
                <a:latin typeface="Montserrat"/>
                <a:ea typeface="Montserrat"/>
                <a:cs typeface="Montserrat"/>
                <a:sym typeface="Montserrat"/>
              </a:rPr>
              <a:t>is available to </a:t>
            </a:r>
            <a:br>
              <a:rPr lang="en-US" dirty="0" smtClean="0">
                <a:solidFill>
                  <a:schemeClr val="dk2"/>
                </a:solidFill>
                <a:highlight>
                  <a:schemeClr val="lt1"/>
                </a:highlight>
                <a:latin typeface="Montserrat"/>
                <a:ea typeface="Montserrat"/>
                <a:cs typeface="Montserrat"/>
                <a:sym typeface="Montserrat"/>
              </a:rPr>
            </a:br>
            <a:r>
              <a:rPr lang="en-US" dirty="0" smtClean="0">
                <a:solidFill>
                  <a:schemeClr val="dk2"/>
                </a:solidFill>
                <a:highlight>
                  <a:schemeClr val="lt1"/>
                </a:highlight>
                <a:latin typeface="Montserrat"/>
                <a:ea typeface="Montserrat"/>
                <a:cs typeface="Montserrat"/>
                <a:sym typeface="Montserrat"/>
              </a:rPr>
              <a:t>clinics </a:t>
            </a:r>
            <a:r>
              <a:rPr lang="en-US" dirty="0">
                <a:solidFill>
                  <a:schemeClr val="dk2"/>
                </a:solidFill>
                <a:highlight>
                  <a:schemeClr val="lt1"/>
                </a:highlight>
                <a:latin typeface="Montserrat"/>
                <a:ea typeface="Montserrat"/>
                <a:cs typeface="Montserrat"/>
                <a:sym typeface="Montserrat"/>
              </a:rPr>
              <a:t>and providers free of </a:t>
            </a:r>
            <a:r>
              <a:rPr lang="en-US" dirty="0" smtClean="0">
                <a:solidFill>
                  <a:schemeClr val="dk2"/>
                </a:solidFill>
                <a:highlight>
                  <a:schemeClr val="lt1"/>
                </a:highlight>
                <a:latin typeface="Montserrat"/>
                <a:ea typeface="Montserrat"/>
                <a:cs typeface="Montserrat"/>
                <a:sym typeface="Montserrat"/>
              </a:rPr>
              <a:t>charge, helping to deliver:</a:t>
            </a:r>
          </a:p>
        </p:txBody>
      </p:sp>
      <p:sp>
        <p:nvSpPr>
          <p:cNvPr id="4" name="Slide Number Placeholder 3"/>
          <p:cNvSpPr>
            <a:spLocks noGrp="1"/>
          </p:cNvSpPr>
          <p:nvPr>
            <p:ph type="sldNum" sz="quarter" idx="4"/>
          </p:nvPr>
        </p:nvSpPr>
        <p:spPr/>
        <p:txBody>
          <a:bodyPr/>
          <a:lstStyle/>
          <a:p>
            <a:fld id="{0493F2AA-A3C0-664E-9B4D-746DEFDFC16D}" type="slidenum">
              <a:rPr lang="en-US" smtClean="0"/>
              <a:pPr/>
              <a:t>11</a:t>
            </a:fld>
            <a:endParaRPr lang="en-US"/>
          </a:p>
        </p:txBody>
      </p:sp>
      <p:sp>
        <p:nvSpPr>
          <p:cNvPr id="14" name="Rectangle 13"/>
          <p:cNvSpPr/>
          <p:nvPr/>
        </p:nvSpPr>
        <p:spPr>
          <a:xfrm>
            <a:off x="2998592" y="3355085"/>
            <a:ext cx="4978541" cy="2720643"/>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083184" y="3789430"/>
            <a:ext cx="2809355" cy="1672663"/>
            <a:chOff x="3919693" y="3403429"/>
            <a:chExt cx="2809355" cy="1672663"/>
          </a:xfrm>
        </p:grpSpPr>
        <p:sp>
          <p:nvSpPr>
            <p:cNvPr id="15" name="TextBox 14"/>
            <p:cNvSpPr txBox="1"/>
            <p:nvPr/>
          </p:nvSpPr>
          <p:spPr>
            <a:xfrm>
              <a:off x="3919693" y="3403429"/>
              <a:ext cx="2809355" cy="1034143"/>
            </a:xfrm>
            <a:prstGeom prst="rect">
              <a:avLst/>
            </a:prstGeom>
            <a:noFill/>
          </p:spPr>
          <p:txBody>
            <a:bodyPr wrap="square" rtlCol="0">
              <a:noAutofit/>
            </a:bodyPr>
            <a:lstStyle/>
            <a:p>
              <a:pPr algn="ctr"/>
              <a:r>
                <a:rPr lang="en-US" sz="6600" b="1" dirty="0" smtClean="0">
                  <a:solidFill>
                    <a:srgbClr val="007FA3"/>
                  </a:solidFill>
                </a:rPr>
                <a:t>3,000+</a:t>
              </a:r>
            </a:p>
          </p:txBody>
        </p:sp>
        <p:sp>
          <p:nvSpPr>
            <p:cNvPr id="16" name="TextBox 15"/>
            <p:cNvSpPr txBox="1"/>
            <p:nvPr/>
          </p:nvSpPr>
          <p:spPr>
            <a:xfrm>
              <a:off x="3996413" y="4444597"/>
              <a:ext cx="2655914" cy="631495"/>
            </a:xfrm>
            <a:prstGeom prst="rect">
              <a:avLst/>
            </a:prstGeom>
            <a:noFill/>
          </p:spPr>
          <p:txBody>
            <a:bodyPr wrap="square" rtlCol="0">
              <a:noAutofit/>
            </a:bodyPr>
            <a:lstStyle/>
            <a:p>
              <a:r>
                <a:rPr lang="en-US" dirty="0" smtClean="0">
                  <a:solidFill>
                    <a:srgbClr val="4F5153"/>
                  </a:solidFill>
                </a:rPr>
                <a:t>hours of care since the onset of COVID-19</a:t>
              </a:r>
            </a:p>
          </p:txBody>
        </p:sp>
      </p:grpSp>
    </p:spTree>
    <p:extLst>
      <p:ext uri="{BB962C8B-B14F-4D97-AF65-F5344CB8AC3E}">
        <p14:creationId xmlns:p14="http://schemas.microsoft.com/office/powerpoint/2010/main" val="325240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Thrive: </a:t>
            </a:r>
            <a:br>
              <a:rPr lang="en-US" dirty="0" smtClean="0"/>
            </a:br>
            <a:r>
              <a:rPr lang="en-US" dirty="0" smtClean="0"/>
              <a:t>Integrated Pharmacy as a Tool</a:t>
            </a:r>
            <a:endParaRPr lang="en-US" dirty="0"/>
          </a:p>
        </p:txBody>
      </p:sp>
      <p:sp>
        <p:nvSpPr>
          <p:cNvPr id="3" name="Slide Number Placeholder 2"/>
          <p:cNvSpPr>
            <a:spLocks noGrp="1"/>
          </p:cNvSpPr>
          <p:nvPr>
            <p:ph type="sldNum" sz="quarter" idx="4"/>
          </p:nvPr>
        </p:nvSpPr>
        <p:spPr/>
        <p:txBody>
          <a:bodyPr/>
          <a:lstStyle/>
          <a:p>
            <a:fld id="{0493F2AA-A3C0-664E-9B4D-746DEFDFC16D}" type="slidenum">
              <a:rPr lang="en-US" smtClean="0"/>
              <a:pPr/>
              <a:t>12</a:t>
            </a:fld>
            <a:endParaRPr lang="en-US"/>
          </a:p>
        </p:txBody>
      </p:sp>
    </p:spTree>
    <p:extLst>
      <p:ext uri="{BB962C8B-B14F-4D97-AF65-F5344CB8AC3E}">
        <p14:creationId xmlns:p14="http://schemas.microsoft.com/office/powerpoint/2010/main" val="177071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Seamless Consumer Care Experience</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13</a:t>
            </a:fld>
            <a:endParaRPr lang="en-US"/>
          </a:p>
        </p:txBody>
      </p:sp>
      <p:pic>
        <p:nvPicPr>
          <p:cNvPr id="7" name="Picture 6"/>
          <p:cNvPicPr>
            <a:picLocks noChangeAspect="1"/>
          </p:cNvPicPr>
          <p:nvPr/>
        </p:nvPicPr>
        <p:blipFill rotWithShape="1">
          <a:blip r:embed="rId3"/>
          <a:srcRect l="53956" t="10370" r="11594" b="6111"/>
          <a:stretch/>
        </p:blipFill>
        <p:spPr>
          <a:xfrm>
            <a:off x="2955305" y="1533778"/>
            <a:ext cx="6281389" cy="5005134"/>
          </a:xfrm>
          <a:prstGeom prst="rect">
            <a:avLst/>
          </a:prstGeom>
        </p:spPr>
      </p:pic>
    </p:spTree>
    <p:extLst>
      <p:ext uri="{BB962C8B-B14F-4D97-AF65-F5344CB8AC3E}">
        <p14:creationId xmlns:p14="http://schemas.microsoft.com/office/powerpoint/2010/main" val="402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Advantage for Centers</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14</a:t>
            </a:fld>
            <a:endParaRPr lang="en-US"/>
          </a:p>
        </p:txBody>
      </p:sp>
      <p:sp>
        <p:nvSpPr>
          <p:cNvPr id="5" name="Oval 4"/>
          <p:cNvSpPr/>
          <p:nvPr/>
        </p:nvSpPr>
        <p:spPr>
          <a:xfrm>
            <a:off x="546528" y="2180063"/>
            <a:ext cx="2497874" cy="24978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410480" y="2180063"/>
            <a:ext cx="2497874" cy="2497874"/>
          </a:xfrm>
          <a:prstGeom prst="ellipse">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137801" y="2180063"/>
            <a:ext cx="2497874" cy="2497874"/>
          </a:xfrm>
          <a:prstGeom prst="ellipse">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274432" y="2180063"/>
            <a:ext cx="2497874" cy="2497874"/>
          </a:xfrm>
          <a:prstGeom prst="ellipse">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01630" y="3671936"/>
            <a:ext cx="1787669" cy="646331"/>
          </a:xfrm>
          <a:prstGeom prst="rect">
            <a:avLst/>
          </a:prstGeom>
        </p:spPr>
        <p:txBody>
          <a:bodyPr wrap="none">
            <a:spAutoFit/>
          </a:bodyPr>
          <a:lstStyle/>
          <a:p>
            <a:pPr algn="ctr"/>
            <a:r>
              <a:rPr lang="en-US" dirty="0">
                <a:solidFill>
                  <a:schemeClr val="bg1"/>
                </a:solidFill>
              </a:rPr>
              <a:t>Pharmacy as a </a:t>
            </a:r>
            <a:r>
              <a:rPr lang="en-US" dirty="0" smtClean="0">
                <a:solidFill>
                  <a:schemeClr val="bg1"/>
                </a:solidFill>
              </a:rPr>
              <a:t/>
            </a:r>
            <a:br>
              <a:rPr lang="en-US" dirty="0" smtClean="0">
                <a:solidFill>
                  <a:schemeClr val="bg1"/>
                </a:solidFill>
              </a:rPr>
            </a:br>
            <a:r>
              <a:rPr lang="en-US" dirty="0" smtClean="0">
                <a:solidFill>
                  <a:schemeClr val="bg1"/>
                </a:solidFill>
              </a:rPr>
              <a:t>Service</a:t>
            </a:r>
            <a:endParaRPr lang="en-US" dirty="0"/>
          </a:p>
        </p:txBody>
      </p:sp>
      <p:sp>
        <p:nvSpPr>
          <p:cNvPr id="10" name="Rectangle 9"/>
          <p:cNvSpPr/>
          <p:nvPr/>
        </p:nvSpPr>
        <p:spPr>
          <a:xfrm>
            <a:off x="3976577" y="3671935"/>
            <a:ext cx="1358036" cy="646332"/>
          </a:xfrm>
          <a:prstGeom prst="rect">
            <a:avLst/>
          </a:prstGeom>
        </p:spPr>
        <p:txBody>
          <a:bodyPr wrap="square">
            <a:spAutoFit/>
          </a:bodyPr>
          <a:lstStyle/>
          <a:p>
            <a:pPr algn="ctr"/>
            <a:r>
              <a:rPr lang="en-US" dirty="0" smtClean="0">
                <a:solidFill>
                  <a:schemeClr val="bg1"/>
                </a:solidFill>
              </a:rPr>
              <a:t>Improved Outcomes</a:t>
            </a:r>
            <a:endParaRPr lang="en-US" dirty="0"/>
          </a:p>
        </p:txBody>
      </p:sp>
      <p:sp>
        <p:nvSpPr>
          <p:cNvPr id="11" name="Rectangle 10"/>
          <p:cNvSpPr/>
          <p:nvPr/>
        </p:nvSpPr>
        <p:spPr>
          <a:xfrm>
            <a:off x="6639927" y="3502511"/>
            <a:ext cx="1766884" cy="923330"/>
          </a:xfrm>
          <a:prstGeom prst="rect">
            <a:avLst/>
          </a:prstGeom>
        </p:spPr>
        <p:txBody>
          <a:bodyPr wrap="square">
            <a:spAutoFit/>
          </a:bodyPr>
          <a:lstStyle/>
          <a:p>
            <a:pPr algn="ctr"/>
            <a:r>
              <a:rPr lang="en-US" dirty="0" smtClean="0">
                <a:solidFill>
                  <a:schemeClr val="bg1"/>
                </a:solidFill>
              </a:rPr>
              <a:t>Avoid Potential COVID Exposure</a:t>
            </a:r>
            <a:endParaRPr lang="en-US" dirty="0"/>
          </a:p>
        </p:txBody>
      </p:sp>
      <p:sp>
        <p:nvSpPr>
          <p:cNvPr id="12" name="Rectangle 11"/>
          <p:cNvSpPr/>
          <p:nvPr/>
        </p:nvSpPr>
        <p:spPr>
          <a:xfrm>
            <a:off x="9564629" y="3502511"/>
            <a:ext cx="1644217" cy="923330"/>
          </a:xfrm>
          <a:prstGeom prst="rect">
            <a:avLst/>
          </a:prstGeom>
        </p:spPr>
        <p:txBody>
          <a:bodyPr wrap="square">
            <a:spAutoFit/>
          </a:bodyPr>
          <a:lstStyle/>
          <a:p>
            <a:pPr algn="ctr"/>
            <a:r>
              <a:rPr lang="en-US" dirty="0" smtClean="0">
                <a:solidFill>
                  <a:schemeClr val="bg1"/>
                </a:solidFill>
              </a:rPr>
              <a:t>Close the Gap After Rx is Written</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12" y="2524250"/>
            <a:ext cx="779504" cy="111921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1779" y="2798033"/>
            <a:ext cx="1587632" cy="7690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7171" y="2180063"/>
            <a:ext cx="1512396" cy="15123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6664" y="2430401"/>
            <a:ext cx="760146" cy="950321"/>
          </a:xfrm>
          <a:prstGeom prst="rect">
            <a:avLst/>
          </a:prstGeom>
        </p:spPr>
      </p:pic>
    </p:spTree>
    <p:extLst>
      <p:ext uri="{BB962C8B-B14F-4D97-AF65-F5344CB8AC3E}">
        <p14:creationId xmlns:p14="http://schemas.microsoft.com/office/powerpoint/2010/main" val="403246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Telehealth Regulations Uncertain</a:t>
            </a:r>
            <a:endParaRPr lang="en-US" dirty="0"/>
          </a:p>
        </p:txBody>
      </p:sp>
      <p:sp>
        <p:nvSpPr>
          <p:cNvPr id="3" name="Slide Number Placeholder 2"/>
          <p:cNvSpPr>
            <a:spLocks noGrp="1"/>
          </p:cNvSpPr>
          <p:nvPr>
            <p:ph type="sldNum" sz="quarter" idx="4"/>
          </p:nvPr>
        </p:nvSpPr>
        <p:spPr/>
        <p:txBody>
          <a:bodyPr/>
          <a:lstStyle/>
          <a:p>
            <a:fld id="{0493F2AA-A3C0-664E-9B4D-746DEFDFC16D}" type="slidenum">
              <a:rPr lang="en-US" smtClean="0"/>
              <a:pPr/>
              <a:t>15</a:t>
            </a:fld>
            <a:endParaRPr lang="en-US"/>
          </a:p>
        </p:txBody>
      </p:sp>
    </p:spTree>
    <p:extLst>
      <p:ext uri="{BB962C8B-B14F-4D97-AF65-F5344CB8AC3E}">
        <p14:creationId xmlns:p14="http://schemas.microsoft.com/office/powerpoint/2010/main" val="54251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lstStyle/>
          <a:p>
            <a:r>
              <a:rPr lang="en-US" dirty="0" smtClean="0"/>
              <a:t>Key Regulatory Changes During COVID-19</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16</a:t>
            </a:fld>
            <a:endParaRPr lang="en-US"/>
          </a:p>
        </p:txBody>
      </p:sp>
      <p:sp>
        <p:nvSpPr>
          <p:cNvPr id="5" name="TextBox 4"/>
          <p:cNvSpPr txBox="1"/>
          <p:nvPr/>
        </p:nvSpPr>
        <p:spPr>
          <a:xfrm>
            <a:off x="2024968" y="4182114"/>
            <a:ext cx="3810730" cy="2234541"/>
          </a:xfrm>
          <a:prstGeom prst="rect">
            <a:avLst/>
          </a:prstGeom>
          <a:solidFill>
            <a:srgbClr val="F68D2E"/>
          </a:solidFill>
        </p:spPr>
        <p:txBody>
          <a:bodyPr wrap="square" rtlCol="0" anchor="ctr">
            <a:noAutofit/>
          </a:bodyPr>
          <a:lstStyle/>
          <a:p>
            <a:pPr algn="ctr"/>
            <a:endParaRPr lang="en-US" dirty="0">
              <a:solidFill>
                <a:schemeClr val="bg1"/>
              </a:solidFill>
            </a:endParaRPr>
          </a:p>
        </p:txBody>
      </p:sp>
      <p:sp>
        <p:nvSpPr>
          <p:cNvPr id="6" name="TextBox 5"/>
          <p:cNvSpPr txBox="1"/>
          <p:nvPr/>
        </p:nvSpPr>
        <p:spPr>
          <a:xfrm>
            <a:off x="6128487" y="1568431"/>
            <a:ext cx="3810730" cy="2234541"/>
          </a:xfrm>
          <a:prstGeom prst="rect">
            <a:avLst/>
          </a:prstGeom>
          <a:solidFill>
            <a:srgbClr val="75787B"/>
          </a:solidFill>
        </p:spPr>
        <p:txBody>
          <a:bodyPr wrap="square" rtlCol="0" anchor="ctr">
            <a:noAutofit/>
          </a:bodyPr>
          <a:lstStyle/>
          <a:p>
            <a:pPr algn="ctr"/>
            <a:endParaRPr lang="en-US" dirty="0">
              <a:solidFill>
                <a:schemeClr val="bg1"/>
              </a:solidFill>
            </a:endParaRPr>
          </a:p>
        </p:txBody>
      </p:sp>
      <p:sp>
        <p:nvSpPr>
          <p:cNvPr id="7" name="TextBox 6"/>
          <p:cNvSpPr txBox="1"/>
          <p:nvPr/>
        </p:nvSpPr>
        <p:spPr>
          <a:xfrm>
            <a:off x="2027666" y="1562221"/>
            <a:ext cx="3810730" cy="2234541"/>
          </a:xfrm>
          <a:prstGeom prst="rect">
            <a:avLst/>
          </a:prstGeom>
          <a:solidFill>
            <a:srgbClr val="004C97"/>
          </a:solidFill>
        </p:spPr>
        <p:txBody>
          <a:bodyPr wrap="square" rtlCol="0" anchor="ctr">
            <a:noAutofit/>
          </a:bodyPr>
          <a:lstStyle/>
          <a:p>
            <a:pPr algn="ctr"/>
            <a:endParaRPr lang="en-US" dirty="0">
              <a:solidFill>
                <a:schemeClr val="bg1"/>
              </a:solidFill>
            </a:endParaRPr>
          </a:p>
        </p:txBody>
      </p:sp>
      <p:sp>
        <p:nvSpPr>
          <p:cNvPr id="8" name="TextBox 7"/>
          <p:cNvSpPr txBox="1"/>
          <p:nvPr/>
        </p:nvSpPr>
        <p:spPr>
          <a:xfrm>
            <a:off x="6128488" y="4182114"/>
            <a:ext cx="3810730" cy="2234541"/>
          </a:xfrm>
          <a:prstGeom prst="rect">
            <a:avLst/>
          </a:prstGeom>
          <a:solidFill>
            <a:srgbClr val="007FA3"/>
          </a:solidFill>
        </p:spPr>
        <p:txBody>
          <a:bodyPr wrap="square" rtlCol="0" anchor="ctr">
            <a:noAutofit/>
          </a:bodyPr>
          <a:lstStyle/>
          <a:p>
            <a:pPr algn="ctr"/>
            <a:endParaRPr lang="en-US" dirty="0">
              <a:solidFill>
                <a:schemeClr val="bg1"/>
              </a:solidFill>
            </a:endParaRPr>
          </a:p>
        </p:txBody>
      </p:sp>
      <p:sp>
        <p:nvSpPr>
          <p:cNvPr id="9" name="TextBox 8"/>
          <p:cNvSpPr txBox="1"/>
          <p:nvPr/>
        </p:nvSpPr>
        <p:spPr>
          <a:xfrm>
            <a:off x="2543582" y="5701709"/>
            <a:ext cx="2773500" cy="680865"/>
          </a:xfrm>
          <a:prstGeom prst="rect">
            <a:avLst/>
          </a:prstGeom>
          <a:noFill/>
        </p:spPr>
        <p:txBody>
          <a:bodyPr wrap="square" rtlCol="0">
            <a:noAutofit/>
          </a:bodyPr>
          <a:lstStyle/>
          <a:p>
            <a:pPr algn="ctr"/>
            <a:r>
              <a:rPr lang="en-US" dirty="0" smtClean="0">
                <a:solidFill>
                  <a:schemeClr val="bg1"/>
                </a:solidFill>
              </a:rPr>
              <a:t>OCR stopped enforcing certain HIPAA regulations</a:t>
            </a:r>
          </a:p>
        </p:txBody>
      </p:sp>
      <p:sp>
        <p:nvSpPr>
          <p:cNvPr id="10" name="TextBox 9"/>
          <p:cNvSpPr txBox="1"/>
          <p:nvPr/>
        </p:nvSpPr>
        <p:spPr>
          <a:xfrm>
            <a:off x="6792875" y="5701708"/>
            <a:ext cx="2481949" cy="680865"/>
          </a:xfrm>
          <a:prstGeom prst="rect">
            <a:avLst/>
          </a:prstGeom>
          <a:noFill/>
        </p:spPr>
        <p:txBody>
          <a:bodyPr wrap="square" rtlCol="0">
            <a:noAutofit/>
          </a:bodyPr>
          <a:lstStyle/>
          <a:p>
            <a:pPr algn="ctr"/>
            <a:r>
              <a:rPr lang="en-US" dirty="0" smtClean="0">
                <a:solidFill>
                  <a:schemeClr val="bg1"/>
                </a:solidFill>
              </a:rPr>
              <a:t>Reimbursement regulations relaxed</a:t>
            </a:r>
          </a:p>
        </p:txBody>
      </p:sp>
      <p:sp>
        <p:nvSpPr>
          <p:cNvPr id="11" name="TextBox 10"/>
          <p:cNvSpPr txBox="1"/>
          <p:nvPr/>
        </p:nvSpPr>
        <p:spPr>
          <a:xfrm>
            <a:off x="2313480" y="3064173"/>
            <a:ext cx="3233704" cy="680865"/>
          </a:xfrm>
          <a:prstGeom prst="rect">
            <a:avLst/>
          </a:prstGeom>
          <a:noFill/>
        </p:spPr>
        <p:txBody>
          <a:bodyPr wrap="square" rtlCol="0">
            <a:noAutofit/>
          </a:bodyPr>
          <a:lstStyle/>
          <a:p>
            <a:pPr algn="ctr"/>
            <a:r>
              <a:rPr lang="en-US" dirty="0" smtClean="0">
                <a:solidFill>
                  <a:schemeClr val="bg1"/>
                </a:solidFill>
              </a:rPr>
              <a:t>Public health emergency exception under Ryan Haight</a:t>
            </a:r>
          </a:p>
        </p:txBody>
      </p:sp>
      <p:sp>
        <p:nvSpPr>
          <p:cNvPr id="12" name="TextBox 11"/>
          <p:cNvSpPr txBox="1"/>
          <p:nvPr/>
        </p:nvSpPr>
        <p:spPr>
          <a:xfrm>
            <a:off x="6739088" y="3064172"/>
            <a:ext cx="2589525" cy="680865"/>
          </a:xfrm>
          <a:prstGeom prst="rect">
            <a:avLst/>
          </a:prstGeom>
          <a:noFill/>
        </p:spPr>
        <p:txBody>
          <a:bodyPr wrap="square" rtlCol="0">
            <a:noAutofit/>
          </a:bodyPr>
          <a:lstStyle/>
          <a:p>
            <a:pPr algn="ctr"/>
            <a:r>
              <a:rPr lang="en-US" dirty="0" smtClean="0">
                <a:solidFill>
                  <a:schemeClr val="bg1"/>
                </a:solidFill>
              </a:rPr>
              <a:t>State-required license requirement waived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406" y="1779123"/>
            <a:ext cx="963852" cy="119684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128" y="1940484"/>
            <a:ext cx="692231" cy="95736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112" y="4437109"/>
            <a:ext cx="954146" cy="118165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475" y="4386522"/>
            <a:ext cx="1030747" cy="1281104"/>
          </a:xfrm>
          <a:prstGeom prst="rect">
            <a:avLst/>
          </a:prstGeom>
        </p:spPr>
      </p:pic>
    </p:spTree>
    <p:extLst>
      <p:ext uri="{BB962C8B-B14F-4D97-AF65-F5344CB8AC3E}">
        <p14:creationId xmlns:p14="http://schemas.microsoft.com/office/powerpoint/2010/main" val="191188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sz="half" idx="1"/>
          </p:nvPr>
        </p:nvSpPr>
        <p:spPr/>
        <p:txBody>
          <a:bodyPr/>
          <a:lstStyle/>
          <a:p>
            <a:r>
              <a:rPr lang="en-US" dirty="0" smtClean="0"/>
              <a:t>What keeps you up at night about the future of telehealth?</a:t>
            </a:r>
          </a:p>
          <a:p>
            <a:pPr marL="914400" lvl="1" indent="-457200">
              <a:buFont typeface="+mj-lt"/>
              <a:buAutoNum type="alphaUcPeriod"/>
            </a:pPr>
            <a:r>
              <a:rPr lang="en-US" dirty="0" smtClean="0"/>
              <a:t>Ability to build relationships</a:t>
            </a:r>
          </a:p>
          <a:p>
            <a:pPr marL="914400" lvl="1" indent="-457200">
              <a:buFont typeface="+mj-lt"/>
              <a:buAutoNum type="alphaUcPeriod"/>
            </a:pPr>
            <a:r>
              <a:rPr lang="en-US" dirty="0" smtClean="0"/>
              <a:t>Medication adherence</a:t>
            </a:r>
          </a:p>
          <a:p>
            <a:pPr marL="914400" lvl="1" indent="-457200">
              <a:buFont typeface="+mj-lt"/>
              <a:buAutoNum type="alphaUcPeriod"/>
            </a:pPr>
            <a:r>
              <a:rPr lang="en-US" dirty="0" smtClean="0"/>
              <a:t>Regulatory changes/requirements</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17</a:t>
            </a:fld>
            <a:endParaRPr lang="en-US"/>
          </a:p>
        </p:txBody>
      </p:sp>
    </p:spTree>
    <p:extLst>
      <p:ext uri="{BB962C8B-B14F-4D97-AF65-F5344CB8AC3E}">
        <p14:creationId xmlns:p14="http://schemas.microsoft.com/office/powerpoint/2010/main" val="2124398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931" t="5661" r="397" b="38390"/>
          <a:stretch/>
        </p:blipFill>
        <p:spPr>
          <a:xfrm>
            <a:off x="0" y="770965"/>
            <a:ext cx="11779623" cy="4955148"/>
          </a:xfrm>
        </p:spPr>
      </p:pic>
      <p:sp>
        <p:nvSpPr>
          <p:cNvPr id="6" name="Round Single Corner Rectangle 5"/>
          <p:cNvSpPr/>
          <p:nvPr/>
        </p:nvSpPr>
        <p:spPr>
          <a:xfrm>
            <a:off x="0" y="770965"/>
            <a:ext cx="11797552" cy="4955148"/>
          </a:xfrm>
          <a:prstGeom prst="round1Rect">
            <a:avLst>
              <a:gd name="adj" fmla="val 5812"/>
            </a:avLst>
          </a:prstGeom>
          <a:solidFill>
            <a:srgbClr val="004C97">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0493F2AA-A3C0-664E-9B4D-746DEFDFC16D}" type="slidenum">
              <a:rPr lang="en-US" smtClean="0"/>
              <a:pPr/>
              <a:t>18</a:t>
            </a:fld>
            <a:endParaRPr lang="en-US"/>
          </a:p>
        </p:txBody>
      </p:sp>
      <p:sp>
        <p:nvSpPr>
          <p:cNvPr id="4" name="Title 3"/>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3896129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4"/>
          </p:nvPr>
        </p:nvSpPr>
        <p:spPr/>
        <p:txBody>
          <a:bodyPr/>
          <a:lstStyle/>
          <a:p>
            <a:fld id="{0493F2AA-A3C0-664E-9B4D-746DEFDFC16D}" type="slidenum">
              <a:rPr lang="en-US" smtClean="0"/>
              <a:pPr/>
              <a:t>19</a:t>
            </a:fld>
            <a:endParaRPr lang="en-US"/>
          </a:p>
        </p:txBody>
      </p:sp>
    </p:spTree>
    <p:extLst>
      <p:ext uri="{BB962C8B-B14F-4D97-AF65-F5344CB8AC3E}">
        <p14:creationId xmlns:p14="http://schemas.microsoft.com/office/powerpoint/2010/main" val="114505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493F2AA-A3C0-664E-9B4D-746DEFDFC16D}" type="slidenum">
              <a:rPr lang="en-US" smtClean="0"/>
              <a:pPr/>
              <a:t>2</a:t>
            </a:fld>
            <a:endParaRPr lang="en-US"/>
          </a:p>
        </p:txBody>
      </p:sp>
      <p:sp>
        <p:nvSpPr>
          <p:cNvPr id="5" name="Content Placeholder 2"/>
          <p:cNvSpPr>
            <a:spLocks noGrp="1"/>
          </p:cNvSpPr>
          <p:nvPr>
            <p:ph sz="half" idx="1"/>
          </p:nvPr>
        </p:nvSpPr>
        <p:spPr>
          <a:xfrm>
            <a:off x="1471961" y="4301006"/>
            <a:ext cx="4332736" cy="861817"/>
          </a:xfrm>
        </p:spPr>
        <p:txBody>
          <a:bodyPr/>
          <a:lstStyle/>
          <a:p>
            <a:pPr marL="0" indent="0" algn="ctr">
              <a:spcBef>
                <a:spcPts val="0"/>
              </a:spcBef>
              <a:buNone/>
            </a:pPr>
            <a:r>
              <a:rPr lang="en-US" b="1" dirty="0" smtClean="0">
                <a:solidFill>
                  <a:srgbClr val="004C97"/>
                </a:solidFill>
              </a:rPr>
              <a:t>Samir Malik</a:t>
            </a:r>
            <a:endParaRPr lang="en-US" b="1" dirty="0">
              <a:solidFill>
                <a:srgbClr val="004C97"/>
              </a:solidFill>
            </a:endParaRPr>
          </a:p>
          <a:p>
            <a:pPr marL="0" indent="0" algn="ctr">
              <a:spcBef>
                <a:spcPts val="0"/>
              </a:spcBef>
              <a:buNone/>
            </a:pPr>
            <a:r>
              <a:rPr lang="en-US" sz="2000" dirty="0"/>
              <a:t>Executive Vice </a:t>
            </a:r>
            <a:r>
              <a:rPr lang="en-US" sz="2000" dirty="0" smtClean="0"/>
              <a:t>President</a:t>
            </a:r>
          </a:p>
          <a:p>
            <a:pPr marL="0" indent="0" algn="ctr">
              <a:spcBef>
                <a:spcPts val="0"/>
              </a:spcBef>
              <a:buNone/>
            </a:pPr>
            <a:r>
              <a:rPr lang="en-US" sz="2000" dirty="0" smtClean="0"/>
              <a:t>Genoa </a:t>
            </a:r>
            <a:r>
              <a:rPr lang="en-US" sz="2000" dirty="0"/>
              <a:t>Telepsychiatry</a:t>
            </a:r>
          </a:p>
        </p:txBody>
      </p:sp>
      <p:sp>
        <p:nvSpPr>
          <p:cNvPr id="6" name="Content Placeholder 2"/>
          <p:cNvSpPr txBox="1">
            <a:spLocks/>
          </p:cNvSpPr>
          <p:nvPr/>
        </p:nvSpPr>
        <p:spPr bwMode="auto">
          <a:xfrm>
            <a:off x="5692792" y="4302773"/>
            <a:ext cx="5214105" cy="861817"/>
          </a:xfrm>
          <a:prstGeom prst="rect">
            <a:avLst/>
          </a:prstGeom>
          <a:noFill/>
          <a:ln>
            <a:noFill/>
          </a:ln>
        </p:spPr>
        <p:txBody>
          <a:bodyPr vert="horz" wrap="square" lIns="91440" tIns="45720" rIns="91440" bIns="45720" numCol="1" spcCol="457200" anchor="t" anchorCtr="0" compatLnSpc="1">
            <a:prstTxWarp prst="textNoShape">
              <a:avLst/>
            </a:prstTxWarp>
          </a:bodyPr>
          <a:lstStyle>
            <a:lvl1pPr marL="228600" indent="-228600" algn="l" rtl="0" eaLnBrk="1" fontAlgn="base" hangingPunct="1">
              <a:lnSpc>
                <a:spcPct val="100000"/>
              </a:lnSpc>
              <a:spcBef>
                <a:spcPts val="1000"/>
              </a:spcBef>
              <a:spcAft>
                <a:spcPct val="0"/>
              </a:spcAft>
              <a:buClr>
                <a:srgbClr val="D22630"/>
              </a:buClr>
              <a:buFont typeface="Arial" panose="020B0604020202020204" pitchFamily="34" charset="0"/>
              <a:buChar char="•"/>
              <a:defRPr sz="2800" kern="1200" baseline="0">
                <a:solidFill>
                  <a:schemeClr val="tx2"/>
                </a:solidFill>
                <a:latin typeface="+mn-lt"/>
                <a:ea typeface="+mn-ea"/>
                <a:cs typeface="+mn-cs"/>
              </a:defRPr>
            </a:lvl1pPr>
            <a:lvl2pPr marL="685800" indent="-228600" algn="l" rtl="0" eaLnBrk="1" fontAlgn="base" hangingPunct="1">
              <a:lnSpc>
                <a:spcPct val="100000"/>
              </a:lnSpc>
              <a:spcBef>
                <a:spcPts val="500"/>
              </a:spcBef>
              <a:spcAft>
                <a:spcPct val="0"/>
              </a:spcAft>
              <a:buFont typeface="Wingdings" charset="2"/>
              <a:buChar char="§"/>
              <a:defRPr sz="2400" kern="1200" baseline="0">
                <a:solidFill>
                  <a:schemeClr val="tx2"/>
                </a:solidFill>
                <a:latin typeface="+mn-lt"/>
                <a:ea typeface="+mn-ea"/>
                <a:cs typeface="+mn-cs"/>
              </a:defRPr>
            </a:lvl2pPr>
            <a:lvl3pPr marL="1143000" indent="-228600" algn="l" rtl="0" eaLnBrk="1" fontAlgn="base" hangingPunct="1">
              <a:lnSpc>
                <a:spcPct val="100000"/>
              </a:lnSpc>
              <a:spcBef>
                <a:spcPts val="500"/>
              </a:spcBef>
              <a:spcAft>
                <a:spcPct val="0"/>
              </a:spcAft>
              <a:buClr>
                <a:schemeClr val="accent1"/>
              </a:buClr>
              <a:buFont typeface="Arial" panose="020B0604020202020204" pitchFamily="34" charset="0"/>
              <a:buChar char="•"/>
              <a:defRPr sz="2000" kern="1200" baseline="0">
                <a:solidFill>
                  <a:schemeClr val="tx2"/>
                </a:solidFill>
                <a:latin typeface="+mn-lt"/>
                <a:ea typeface="+mn-ea"/>
                <a:cs typeface="+mn-cs"/>
              </a:defRPr>
            </a:lvl3pPr>
            <a:lvl4pPr marL="1600200" indent="-228600" algn="l" rtl="0" eaLnBrk="1" fontAlgn="base" hangingPunct="1">
              <a:lnSpc>
                <a:spcPct val="100000"/>
              </a:lnSpc>
              <a:spcBef>
                <a:spcPts val="500"/>
              </a:spcBef>
              <a:spcAft>
                <a:spcPct val="0"/>
              </a:spcAft>
              <a:buFont typeface="Wingdings" charset="2"/>
              <a:buChar char="§"/>
              <a:defRPr kern="1200" baseline="0">
                <a:solidFill>
                  <a:schemeClr val="tx2"/>
                </a:solidFill>
                <a:latin typeface="+mn-lt"/>
                <a:ea typeface="+mn-ea"/>
                <a:cs typeface="+mn-cs"/>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buNone/>
            </a:pPr>
            <a:r>
              <a:rPr lang="en-US" b="1" dirty="0" smtClean="0">
                <a:solidFill>
                  <a:srgbClr val="004C97"/>
                </a:solidFill>
              </a:rPr>
              <a:t>Kevin O’Connell</a:t>
            </a:r>
            <a:r>
              <a:rPr lang="en-US" b="1" dirty="0">
                <a:solidFill>
                  <a:srgbClr val="004C97"/>
                </a:solidFill>
              </a:rPr>
              <a:t>, </a:t>
            </a:r>
            <a:r>
              <a:rPr lang="en-US" b="1" dirty="0" err="1" smtClean="0">
                <a:solidFill>
                  <a:srgbClr val="004C97"/>
                </a:solidFill>
              </a:rPr>
              <a:t>RPh</a:t>
            </a:r>
            <a:endParaRPr lang="en-US" b="1" dirty="0">
              <a:solidFill>
                <a:srgbClr val="004C97"/>
              </a:solidFill>
            </a:endParaRPr>
          </a:p>
          <a:p>
            <a:pPr marL="0" indent="0" algn="ctr">
              <a:spcBef>
                <a:spcPts val="0"/>
              </a:spcBef>
              <a:buFont typeface="Arial" panose="020B0604020202020204" pitchFamily="34" charset="0"/>
              <a:buNone/>
            </a:pPr>
            <a:r>
              <a:rPr lang="en-US" sz="2000" dirty="0" smtClean="0"/>
              <a:t>Director of Operations</a:t>
            </a:r>
          </a:p>
          <a:p>
            <a:pPr marL="0" indent="0" algn="ctr">
              <a:spcBef>
                <a:spcPts val="0"/>
              </a:spcBef>
              <a:buFont typeface="Arial" panose="020B0604020202020204" pitchFamily="34" charset="0"/>
              <a:buNone/>
            </a:pPr>
            <a:r>
              <a:rPr lang="en-US" sz="2000" dirty="0" smtClean="0"/>
              <a:t>Genoa Healthcare</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04" y="1423021"/>
            <a:ext cx="2434250" cy="2434250"/>
          </a:xfrm>
          <a:prstGeom prst="ellipse">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835" y="1423021"/>
            <a:ext cx="2436017" cy="2436017"/>
          </a:xfrm>
          <a:prstGeom prst="ellipse">
            <a:avLst/>
          </a:prstGeom>
        </p:spPr>
      </p:pic>
    </p:spTree>
    <p:extLst>
      <p:ext uri="{BB962C8B-B14F-4D97-AF65-F5344CB8AC3E}">
        <p14:creationId xmlns:p14="http://schemas.microsoft.com/office/powerpoint/2010/main" val="3283253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We’ll Cover</a:t>
            </a:r>
            <a:endParaRPr lang="en-US" dirty="0"/>
          </a:p>
        </p:txBody>
      </p:sp>
      <p:sp>
        <p:nvSpPr>
          <p:cNvPr id="3" name="Content Placeholder 2"/>
          <p:cNvSpPr>
            <a:spLocks noGrp="1"/>
          </p:cNvSpPr>
          <p:nvPr>
            <p:ph idx="1"/>
          </p:nvPr>
        </p:nvSpPr>
        <p:spPr/>
        <p:txBody>
          <a:bodyPr/>
          <a:lstStyle/>
          <a:p>
            <a:r>
              <a:rPr lang="en-US" dirty="0" smtClean="0"/>
              <a:t>Rapid Rise of Telehealth</a:t>
            </a:r>
          </a:p>
          <a:p>
            <a:r>
              <a:rPr lang="en-US" dirty="0" smtClean="0"/>
              <a:t>Adapting to COVID-19</a:t>
            </a:r>
          </a:p>
          <a:p>
            <a:r>
              <a:rPr lang="en-US" dirty="0" smtClean="0"/>
              <a:t>Leveraging On-site Pharmacy to Thrive in Telehealth</a:t>
            </a:r>
          </a:p>
          <a:p>
            <a:r>
              <a:rPr lang="en-US" dirty="0" smtClean="0"/>
              <a:t>The Future of Telehealth</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3</a:t>
            </a:fld>
            <a:endParaRPr lang="en-US"/>
          </a:p>
        </p:txBody>
      </p:sp>
    </p:spTree>
    <p:extLst>
      <p:ext uri="{BB962C8B-B14F-4D97-AF65-F5344CB8AC3E}">
        <p14:creationId xmlns:p14="http://schemas.microsoft.com/office/powerpoint/2010/main" val="97546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Rapid Rise of Telehealth</a:t>
            </a:r>
            <a:endParaRPr lang="en-US" dirty="0"/>
          </a:p>
        </p:txBody>
      </p:sp>
      <p:sp>
        <p:nvSpPr>
          <p:cNvPr id="3" name="Slide Number Placeholder 2"/>
          <p:cNvSpPr>
            <a:spLocks noGrp="1"/>
          </p:cNvSpPr>
          <p:nvPr>
            <p:ph type="sldNum" sz="quarter" idx="4"/>
          </p:nvPr>
        </p:nvSpPr>
        <p:spPr/>
        <p:txBody>
          <a:bodyPr/>
          <a:lstStyle/>
          <a:p>
            <a:fld id="{0493F2AA-A3C0-664E-9B4D-746DEFDFC16D}" type="slidenum">
              <a:rPr lang="en-US" smtClean="0"/>
              <a:pPr/>
              <a:t>4</a:t>
            </a:fld>
            <a:endParaRPr lang="en-US"/>
          </a:p>
        </p:txBody>
      </p:sp>
    </p:spTree>
    <p:extLst>
      <p:ext uri="{BB962C8B-B14F-4D97-AF65-F5344CB8AC3E}">
        <p14:creationId xmlns:p14="http://schemas.microsoft.com/office/powerpoint/2010/main" val="2162507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sz="half" idx="1"/>
          </p:nvPr>
        </p:nvSpPr>
        <p:spPr/>
        <p:txBody>
          <a:bodyPr/>
          <a:lstStyle/>
          <a:p>
            <a:r>
              <a:rPr lang="en-US" dirty="0"/>
              <a:t>Which, if any of these, have you shifted to virtual delivery since COVID-19?</a:t>
            </a:r>
          </a:p>
          <a:p>
            <a:pPr marL="914400" lvl="1" indent="-457200">
              <a:buFont typeface="+mj-lt"/>
              <a:buAutoNum type="alphaUcPeriod"/>
            </a:pPr>
            <a:r>
              <a:rPr lang="en-US" dirty="0" smtClean="0"/>
              <a:t>Psychiatry</a:t>
            </a:r>
          </a:p>
          <a:p>
            <a:pPr marL="914400" lvl="1" indent="-457200">
              <a:buFont typeface="+mj-lt"/>
              <a:buAutoNum type="alphaUcPeriod"/>
            </a:pPr>
            <a:r>
              <a:rPr lang="en-US" dirty="0" smtClean="0"/>
              <a:t>Group therapy</a:t>
            </a:r>
          </a:p>
          <a:p>
            <a:pPr marL="914400" lvl="1" indent="-457200">
              <a:buFont typeface="+mj-lt"/>
              <a:buAutoNum type="alphaUcPeriod"/>
            </a:pPr>
            <a:r>
              <a:rPr lang="en-US" dirty="0" smtClean="0"/>
              <a:t>Primary care</a:t>
            </a:r>
          </a:p>
          <a:p>
            <a:pPr marL="914400" lvl="1" indent="-457200">
              <a:buFont typeface="+mj-lt"/>
              <a:buAutoNum type="alphaUcPeriod"/>
            </a:pPr>
            <a:r>
              <a:rPr lang="en-US" dirty="0" smtClean="0"/>
              <a:t>MAT</a:t>
            </a:r>
          </a:p>
          <a:p>
            <a:pPr marL="914400" lvl="1" indent="-457200">
              <a:buFont typeface="+mj-lt"/>
              <a:buAutoNum type="alphaUcPeriod"/>
            </a:pPr>
            <a:r>
              <a:rPr lang="en-US" dirty="0" smtClean="0"/>
              <a:t>Other</a:t>
            </a:r>
          </a:p>
        </p:txBody>
      </p:sp>
      <p:sp>
        <p:nvSpPr>
          <p:cNvPr id="4" name="Slide Number Placeholder 3"/>
          <p:cNvSpPr>
            <a:spLocks noGrp="1"/>
          </p:cNvSpPr>
          <p:nvPr>
            <p:ph type="sldNum" sz="quarter" idx="4"/>
          </p:nvPr>
        </p:nvSpPr>
        <p:spPr/>
        <p:txBody>
          <a:bodyPr/>
          <a:lstStyle/>
          <a:p>
            <a:fld id="{0493F2AA-A3C0-664E-9B4D-746DEFDFC16D}" type="slidenum">
              <a:rPr lang="en-US" smtClean="0"/>
              <a:pPr/>
              <a:t>5</a:t>
            </a:fld>
            <a:endParaRPr lang="en-US"/>
          </a:p>
        </p:txBody>
      </p:sp>
    </p:spTree>
    <p:extLst>
      <p:ext uri="{BB962C8B-B14F-4D97-AF65-F5344CB8AC3E}">
        <p14:creationId xmlns:p14="http://schemas.microsoft.com/office/powerpoint/2010/main" val="107830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0925" y="4655996"/>
            <a:ext cx="3692463" cy="1436291"/>
          </a:xfrm>
          <a:prstGeom prst="rect">
            <a:avLst/>
          </a:prstGeom>
        </p:spPr>
      </p:pic>
      <p:sp>
        <p:nvSpPr>
          <p:cNvPr id="13" name="Rectangle 12"/>
          <p:cNvSpPr/>
          <p:nvPr/>
        </p:nvSpPr>
        <p:spPr>
          <a:xfrm>
            <a:off x="845449" y="1433081"/>
            <a:ext cx="3685185" cy="3065178"/>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We’ve Seen</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6</a:t>
            </a:fld>
            <a:endParaRPr lang="en-US"/>
          </a:p>
        </p:txBody>
      </p:sp>
      <p:graphicFrame>
        <p:nvGraphicFramePr>
          <p:cNvPr id="12" name="Chart 11"/>
          <p:cNvGraphicFramePr/>
          <p:nvPr>
            <p:extLst>
              <p:ext uri="{D42A27DB-BD31-4B8C-83A1-F6EECF244321}">
                <p14:modId xmlns:p14="http://schemas.microsoft.com/office/powerpoint/2010/main" val="4061306066"/>
              </p:ext>
            </p:extLst>
          </p:nvPr>
        </p:nvGraphicFramePr>
        <p:xfrm>
          <a:off x="573306" y="1438403"/>
          <a:ext cx="4229469" cy="323497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4644933" y="1438403"/>
            <a:ext cx="6736895" cy="4618666"/>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13307" y="4683631"/>
            <a:ext cx="2002972" cy="805875"/>
          </a:xfrm>
          <a:prstGeom prst="rect">
            <a:avLst/>
          </a:prstGeom>
          <a:noFill/>
        </p:spPr>
        <p:txBody>
          <a:bodyPr wrap="square" rtlCol="0">
            <a:noAutofit/>
          </a:bodyPr>
          <a:lstStyle/>
          <a:p>
            <a:pPr algn="ctr"/>
            <a:r>
              <a:rPr lang="en-US" sz="4400" b="1" dirty="0" smtClean="0">
                <a:solidFill>
                  <a:srgbClr val="007FA3"/>
                </a:solidFill>
              </a:rPr>
              <a:t>81%</a:t>
            </a:r>
          </a:p>
        </p:txBody>
      </p:sp>
      <p:sp>
        <p:nvSpPr>
          <p:cNvPr id="16" name="TextBox 15"/>
          <p:cNvSpPr txBox="1"/>
          <p:nvPr/>
        </p:nvSpPr>
        <p:spPr>
          <a:xfrm>
            <a:off x="1106078" y="5332143"/>
            <a:ext cx="3017429" cy="718989"/>
          </a:xfrm>
          <a:prstGeom prst="rect">
            <a:avLst/>
          </a:prstGeom>
          <a:noFill/>
        </p:spPr>
        <p:txBody>
          <a:bodyPr wrap="square" rtlCol="0">
            <a:noAutofit/>
          </a:bodyPr>
          <a:lstStyle/>
          <a:p>
            <a:pPr algn="ctr"/>
            <a:r>
              <a:rPr lang="en-US" dirty="0" smtClean="0">
                <a:solidFill>
                  <a:srgbClr val="4F5153"/>
                </a:solidFill>
              </a:rPr>
              <a:t>of services are being delivered via telehealth</a:t>
            </a:r>
          </a:p>
        </p:txBody>
      </p:sp>
      <p:graphicFrame>
        <p:nvGraphicFramePr>
          <p:cNvPr id="11" name="Chart 10"/>
          <p:cNvGraphicFramePr/>
          <p:nvPr>
            <p:extLst>
              <p:ext uri="{D42A27DB-BD31-4B8C-83A1-F6EECF244321}">
                <p14:modId xmlns:p14="http://schemas.microsoft.com/office/powerpoint/2010/main" val="1370862189"/>
              </p:ext>
            </p:extLst>
          </p:nvPr>
        </p:nvGraphicFramePr>
        <p:xfrm>
          <a:off x="4652181" y="1851167"/>
          <a:ext cx="6608102" cy="3998047"/>
        </p:xfrm>
        <a:graphic>
          <a:graphicData uri="http://schemas.openxmlformats.org/drawingml/2006/chart">
            <c:chart xmlns:c="http://schemas.openxmlformats.org/drawingml/2006/chart" xmlns:r="http://schemas.openxmlformats.org/officeDocument/2006/relationships" r:id="rId5"/>
          </a:graphicData>
        </a:graphic>
      </p:graphicFrame>
      <p:sp>
        <p:nvSpPr>
          <p:cNvPr id="19" name="Content Placeholder 2"/>
          <p:cNvSpPr txBox="1">
            <a:spLocks/>
          </p:cNvSpPr>
          <p:nvPr/>
        </p:nvSpPr>
        <p:spPr bwMode="auto">
          <a:xfrm>
            <a:off x="5508719" y="1517809"/>
            <a:ext cx="5009322" cy="358777"/>
          </a:xfrm>
          <a:prstGeom prst="rect">
            <a:avLst/>
          </a:prstGeom>
          <a:noFill/>
          <a:ln>
            <a:noFill/>
          </a:ln>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100000"/>
              </a:lnSpc>
              <a:spcBef>
                <a:spcPts val="1000"/>
              </a:spcBef>
              <a:spcAft>
                <a:spcPct val="0"/>
              </a:spcAft>
              <a:buClr>
                <a:srgbClr val="D22630"/>
              </a:buClr>
              <a:buFont typeface="Arial" panose="020B0604020202020204" pitchFamily="34" charset="0"/>
              <a:buChar char="•"/>
              <a:defRPr sz="2800" kern="1200" baseline="0">
                <a:solidFill>
                  <a:schemeClr val="tx2"/>
                </a:solidFill>
                <a:latin typeface="+mn-lt"/>
                <a:ea typeface="+mn-ea"/>
                <a:cs typeface="+mn-cs"/>
              </a:defRPr>
            </a:lvl1pPr>
            <a:lvl2pPr marL="685800" indent="-228600" algn="l" rtl="0" eaLnBrk="1" fontAlgn="base" hangingPunct="1">
              <a:lnSpc>
                <a:spcPct val="100000"/>
              </a:lnSpc>
              <a:spcBef>
                <a:spcPts val="500"/>
              </a:spcBef>
              <a:spcAft>
                <a:spcPct val="0"/>
              </a:spcAft>
              <a:buFont typeface="Wingdings" charset="2"/>
              <a:buChar char="§"/>
              <a:defRPr sz="2400" kern="1200" baseline="0">
                <a:solidFill>
                  <a:schemeClr val="tx2"/>
                </a:solidFill>
                <a:latin typeface="+mn-lt"/>
                <a:ea typeface="+mn-ea"/>
                <a:cs typeface="+mn-cs"/>
              </a:defRPr>
            </a:lvl2pPr>
            <a:lvl3pPr marL="1143000" indent="-228600" algn="l" rtl="0" eaLnBrk="1" fontAlgn="base" hangingPunct="1">
              <a:lnSpc>
                <a:spcPct val="100000"/>
              </a:lnSpc>
              <a:spcBef>
                <a:spcPts val="500"/>
              </a:spcBef>
              <a:spcAft>
                <a:spcPct val="0"/>
              </a:spcAft>
              <a:buClr>
                <a:schemeClr val="accent1"/>
              </a:buClr>
              <a:buFont typeface="Arial" panose="020B0604020202020204" pitchFamily="34" charset="0"/>
              <a:buChar char="•"/>
              <a:defRPr sz="2000" kern="1200" baseline="0">
                <a:solidFill>
                  <a:schemeClr val="tx2"/>
                </a:solidFill>
                <a:latin typeface="+mn-lt"/>
                <a:ea typeface="+mn-ea"/>
                <a:cs typeface="+mn-cs"/>
              </a:defRPr>
            </a:lvl3pPr>
            <a:lvl4pPr marL="1600200" indent="-228600" algn="l" rtl="0" eaLnBrk="1" fontAlgn="base" hangingPunct="1">
              <a:lnSpc>
                <a:spcPct val="100000"/>
              </a:lnSpc>
              <a:spcBef>
                <a:spcPts val="500"/>
              </a:spcBef>
              <a:spcAft>
                <a:spcPct val="0"/>
              </a:spcAft>
              <a:buFont typeface="Wingdings" charset="2"/>
              <a:buChar char="§"/>
              <a:defRPr kern="1200" baseline="0">
                <a:solidFill>
                  <a:schemeClr val="tx2"/>
                </a:solidFill>
                <a:latin typeface="+mn-lt"/>
                <a:ea typeface="+mn-ea"/>
                <a:cs typeface="+mn-cs"/>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solidFill>
                  <a:srgbClr val="75787B"/>
                </a:solidFill>
              </a:rPr>
              <a:t>Services offered via telehealth</a:t>
            </a:r>
            <a:endParaRPr lang="en-US" sz="1800" dirty="0">
              <a:solidFill>
                <a:srgbClr val="75787B"/>
              </a:solidFill>
            </a:endParaRPr>
          </a:p>
        </p:txBody>
      </p:sp>
    </p:spTree>
    <p:extLst>
      <p:ext uri="{BB962C8B-B14F-4D97-AF65-F5344CB8AC3E}">
        <p14:creationId xmlns:p14="http://schemas.microsoft.com/office/powerpoint/2010/main" val="1330619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Thrive in a Telehealth Setting</a:t>
            </a:r>
            <a:endParaRPr lang="en-US" dirty="0"/>
          </a:p>
        </p:txBody>
      </p:sp>
      <p:sp>
        <p:nvSpPr>
          <p:cNvPr id="4" name="Slide Number Placeholder 3"/>
          <p:cNvSpPr>
            <a:spLocks noGrp="1"/>
          </p:cNvSpPr>
          <p:nvPr>
            <p:ph type="sldNum" sz="quarter" idx="4"/>
          </p:nvPr>
        </p:nvSpPr>
        <p:spPr/>
        <p:txBody>
          <a:bodyPr/>
          <a:lstStyle/>
          <a:p>
            <a:fld id="{0493F2AA-A3C0-664E-9B4D-746DEFDFC16D}" type="slidenum">
              <a:rPr lang="en-US" smtClean="0"/>
              <a:pPr/>
              <a:t>7</a:t>
            </a:fld>
            <a:endParaRPr lang="en-US"/>
          </a:p>
        </p:txBody>
      </p:sp>
      <p:sp>
        <p:nvSpPr>
          <p:cNvPr id="5" name="Rectangle 4"/>
          <p:cNvSpPr/>
          <p:nvPr/>
        </p:nvSpPr>
        <p:spPr>
          <a:xfrm>
            <a:off x="1074631" y="1690688"/>
            <a:ext cx="3200400" cy="4122283"/>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58597" y="4744073"/>
            <a:ext cx="2002972" cy="424544"/>
          </a:xfrm>
          <a:prstGeom prst="rect">
            <a:avLst/>
          </a:prstGeom>
          <a:noFill/>
        </p:spPr>
        <p:txBody>
          <a:bodyPr wrap="square" rtlCol="0">
            <a:noAutofit/>
          </a:bodyPr>
          <a:lstStyle/>
          <a:p>
            <a:pPr algn="ctr"/>
            <a:r>
              <a:rPr lang="en-US" sz="2400" b="1" dirty="0" smtClean="0">
                <a:solidFill>
                  <a:srgbClr val="007FA3"/>
                </a:solidFill>
              </a:rPr>
              <a:t>#% DROP</a:t>
            </a:r>
          </a:p>
        </p:txBody>
      </p:sp>
      <p:sp>
        <p:nvSpPr>
          <p:cNvPr id="7" name="TextBox 6"/>
          <p:cNvSpPr txBox="1"/>
          <p:nvPr/>
        </p:nvSpPr>
        <p:spPr>
          <a:xfrm>
            <a:off x="1815615" y="5135102"/>
            <a:ext cx="1736271" cy="1200832"/>
          </a:xfrm>
          <a:prstGeom prst="rect">
            <a:avLst/>
          </a:prstGeom>
          <a:noFill/>
        </p:spPr>
        <p:txBody>
          <a:bodyPr wrap="square" rtlCol="0">
            <a:noAutofit/>
          </a:bodyPr>
          <a:lstStyle/>
          <a:p>
            <a:r>
              <a:rPr lang="en-US" dirty="0" smtClean="0">
                <a:solidFill>
                  <a:srgbClr val="4F5153"/>
                </a:solidFill>
              </a:rPr>
              <a:t>in appointment no-show rates</a:t>
            </a:r>
          </a:p>
        </p:txBody>
      </p:sp>
      <p:sp>
        <p:nvSpPr>
          <p:cNvPr id="8" name="Rectangle 7"/>
          <p:cNvSpPr/>
          <p:nvPr/>
        </p:nvSpPr>
        <p:spPr>
          <a:xfrm>
            <a:off x="4427431" y="1690688"/>
            <a:ext cx="3200400" cy="4122283"/>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62726" y="4001739"/>
            <a:ext cx="1917748" cy="1200832"/>
          </a:xfrm>
          <a:prstGeom prst="rect">
            <a:avLst/>
          </a:prstGeom>
          <a:noFill/>
        </p:spPr>
        <p:txBody>
          <a:bodyPr wrap="square" rtlCol="0">
            <a:noAutofit/>
          </a:bodyPr>
          <a:lstStyle/>
          <a:p>
            <a:r>
              <a:rPr lang="en-US" dirty="0" smtClean="0">
                <a:solidFill>
                  <a:srgbClr val="4F5153"/>
                </a:solidFill>
              </a:rPr>
              <a:t>Expand services and deepen relationships</a:t>
            </a:r>
          </a:p>
        </p:txBody>
      </p:sp>
      <p:sp>
        <p:nvSpPr>
          <p:cNvPr id="11" name="Rectangle 10"/>
          <p:cNvSpPr/>
          <p:nvPr/>
        </p:nvSpPr>
        <p:spPr>
          <a:xfrm>
            <a:off x="7780231" y="1690688"/>
            <a:ext cx="3200400" cy="4122283"/>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93244" y="4001739"/>
            <a:ext cx="1787630" cy="1200832"/>
          </a:xfrm>
          <a:prstGeom prst="rect">
            <a:avLst/>
          </a:prstGeom>
          <a:noFill/>
        </p:spPr>
        <p:txBody>
          <a:bodyPr wrap="square" rtlCol="0">
            <a:noAutofit/>
          </a:bodyPr>
          <a:lstStyle/>
          <a:p>
            <a:r>
              <a:rPr lang="en-US" dirty="0" smtClean="0">
                <a:solidFill>
                  <a:srgbClr val="4F5153"/>
                </a:solidFill>
              </a:rPr>
              <a:t>Build out remote provider team</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330" y="2360542"/>
            <a:ext cx="1473528" cy="151646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1884" y="2381528"/>
            <a:ext cx="1838990" cy="147449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096" y="2458169"/>
            <a:ext cx="1418839" cy="1418839"/>
          </a:xfrm>
          <a:prstGeom prst="rect">
            <a:avLst/>
          </a:prstGeom>
        </p:spPr>
      </p:pic>
      <p:sp>
        <p:nvSpPr>
          <p:cNvPr id="16" name="TextBox 15"/>
          <p:cNvSpPr txBox="1"/>
          <p:nvPr/>
        </p:nvSpPr>
        <p:spPr>
          <a:xfrm>
            <a:off x="1686927" y="4006732"/>
            <a:ext cx="2002972" cy="162161"/>
          </a:xfrm>
          <a:prstGeom prst="rect">
            <a:avLst/>
          </a:prstGeom>
          <a:noFill/>
        </p:spPr>
        <p:txBody>
          <a:bodyPr wrap="square" rtlCol="0">
            <a:noAutofit/>
          </a:bodyPr>
          <a:lstStyle/>
          <a:p>
            <a:pPr algn="ctr"/>
            <a:r>
              <a:rPr lang="en-US" dirty="0" smtClean="0">
                <a:solidFill>
                  <a:srgbClr val="4F5153"/>
                </a:solidFill>
              </a:rPr>
              <a:t>Better access </a:t>
            </a:r>
            <a:br>
              <a:rPr lang="en-US" dirty="0" smtClean="0">
                <a:solidFill>
                  <a:srgbClr val="4F5153"/>
                </a:solidFill>
              </a:rPr>
            </a:br>
            <a:r>
              <a:rPr lang="en-US" dirty="0" smtClean="0">
                <a:solidFill>
                  <a:srgbClr val="4F5153"/>
                </a:solidFill>
              </a:rPr>
              <a:t>to care</a:t>
            </a:r>
          </a:p>
        </p:txBody>
      </p:sp>
    </p:spTree>
    <p:extLst>
      <p:ext uri="{BB962C8B-B14F-4D97-AF65-F5344CB8AC3E}">
        <p14:creationId xmlns:p14="http://schemas.microsoft.com/office/powerpoint/2010/main" val="2003819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493F2AA-A3C0-664E-9B4D-746DEFDFC16D}" type="slidenum">
              <a:rPr lang="en-US" smtClean="0"/>
              <a:pPr/>
              <a:t>8</a:t>
            </a:fld>
            <a:endParaRPr lang="en-US"/>
          </a:p>
        </p:txBody>
      </p:sp>
      <p:sp>
        <p:nvSpPr>
          <p:cNvPr id="7" name="TextBox 6"/>
          <p:cNvSpPr txBox="1"/>
          <p:nvPr/>
        </p:nvSpPr>
        <p:spPr>
          <a:xfrm>
            <a:off x="1931371" y="2090624"/>
            <a:ext cx="3353131" cy="415635"/>
          </a:xfrm>
          <a:prstGeom prst="rect">
            <a:avLst/>
          </a:prstGeom>
          <a:noFill/>
        </p:spPr>
        <p:txBody>
          <a:bodyPr wrap="square" rtlCol="0">
            <a:noAutofit/>
          </a:bodyPr>
          <a:lstStyle/>
          <a:p>
            <a:r>
              <a:rPr lang="en-US" sz="2000" dirty="0" smtClean="0">
                <a:solidFill>
                  <a:srgbClr val="4F5153"/>
                </a:solidFill>
              </a:rPr>
              <a:t>Maintains access to care</a:t>
            </a:r>
          </a:p>
        </p:txBody>
      </p:sp>
      <p:sp>
        <p:nvSpPr>
          <p:cNvPr id="8" name="TextBox 7"/>
          <p:cNvSpPr txBox="1"/>
          <p:nvPr/>
        </p:nvSpPr>
        <p:spPr>
          <a:xfrm>
            <a:off x="6625201" y="1920050"/>
            <a:ext cx="2912285" cy="756781"/>
          </a:xfrm>
          <a:prstGeom prst="rect">
            <a:avLst/>
          </a:prstGeom>
          <a:noFill/>
        </p:spPr>
        <p:txBody>
          <a:bodyPr wrap="square" rtlCol="0">
            <a:noAutofit/>
          </a:bodyPr>
          <a:lstStyle/>
          <a:p>
            <a:r>
              <a:rPr lang="en-US" sz="2000" dirty="0" smtClean="0">
                <a:solidFill>
                  <a:srgbClr val="4F5153"/>
                </a:solidFill>
              </a:rPr>
              <a:t>More than just video technology needed</a:t>
            </a:r>
          </a:p>
        </p:txBody>
      </p:sp>
      <p:grpSp>
        <p:nvGrpSpPr>
          <p:cNvPr id="18" name="Group 17"/>
          <p:cNvGrpSpPr/>
          <p:nvPr/>
        </p:nvGrpSpPr>
        <p:grpSpPr>
          <a:xfrm>
            <a:off x="893358" y="1811555"/>
            <a:ext cx="973774" cy="973774"/>
            <a:chOff x="838200" y="1865455"/>
            <a:chExt cx="973774" cy="973774"/>
          </a:xfrm>
        </p:grpSpPr>
        <p:sp>
          <p:nvSpPr>
            <p:cNvPr id="9" name="Oval 8"/>
            <p:cNvSpPr/>
            <p:nvPr/>
          </p:nvSpPr>
          <p:spPr>
            <a:xfrm>
              <a:off x="838200" y="1865455"/>
              <a:ext cx="973774" cy="973774"/>
            </a:xfrm>
            <a:prstGeom prst="ellipse">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11" y="2024122"/>
              <a:ext cx="559727" cy="559727"/>
            </a:xfrm>
            <a:prstGeom prst="rect">
              <a:avLst/>
            </a:prstGeom>
          </p:spPr>
        </p:pic>
      </p:grpSp>
      <p:grpSp>
        <p:nvGrpSpPr>
          <p:cNvPr id="20" name="Group 19"/>
          <p:cNvGrpSpPr/>
          <p:nvPr/>
        </p:nvGrpSpPr>
        <p:grpSpPr>
          <a:xfrm>
            <a:off x="893358" y="4329239"/>
            <a:ext cx="973774" cy="973774"/>
            <a:chOff x="838200" y="4657459"/>
            <a:chExt cx="973774" cy="973774"/>
          </a:xfrm>
        </p:grpSpPr>
        <p:sp>
          <p:nvSpPr>
            <p:cNvPr id="11" name="Oval 10"/>
            <p:cNvSpPr/>
            <p:nvPr/>
          </p:nvSpPr>
          <p:spPr>
            <a:xfrm>
              <a:off x="838200" y="4657459"/>
              <a:ext cx="973774" cy="973774"/>
            </a:xfrm>
            <a:prstGeom prst="ellipse">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202" y="4854484"/>
              <a:ext cx="563436" cy="579723"/>
            </a:xfrm>
            <a:prstGeom prst="rect">
              <a:avLst/>
            </a:prstGeom>
          </p:spPr>
        </p:pic>
      </p:grpSp>
      <p:grpSp>
        <p:nvGrpSpPr>
          <p:cNvPr id="19" name="Group 18"/>
          <p:cNvGrpSpPr/>
          <p:nvPr/>
        </p:nvGrpSpPr>
        <p:grpSpPr>
          <a:xfrm>
            <a:off x="893358" y="3070397"/>
            <a:ext cx="973774" cy="973774"/>
            <a:chOff x="838200" y="3261457"/>
            <a:chExt cx="973774" cy="973774"/>
          </a:xfrm>
        </p:grpSpPr>
        <p:sp>
          <p:nvSpPr>
            <p:cNvPr id="10" name="Oval 9"/>
            <p:cNvSpPr/>
            <p:nvPr/>
          </p:nvSpPr>
          <p:spPr>
            <a:xfrm>
              <a:off x="838200" y="3261457"/>
              <a:ext cx="973774" cy="973774"/>
            </a:xfrm>
            <a:prstGeom prst="ellipse">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74" y="3445585"/>
              <a:ext cx="553764" cy="553764"/>
            </a:xfrm>
            <a:prstGeom prst="rect">
              <a:avLst/>
            </a:prstGeom>
          </p:spPr>
        </p:pic>
      </p:grpSp>
      <p:sp>
        <p:nvSpPr>
          <p:cNvPr id="16" name="Rectangle 15"/>
          <p:cNvSpPr/>
          <p:nvPr/>
        </p:nvSpPr>
        <p:spPr>
          <a:xfrm>
            <a:off x="1931371" y="3214206"/>
            <a:ext cx="3162131" cy="707886"/>
          </a:xfrm>
          <a:prstGeom prst="rect">
            <a:avLst/>
          </a:prstGeom>
        </p:spPr>
        <p:txBody>
          <a:bodyPr wrap="square">
            <a:spAutoFit/>
          </a:bodyPr>
          <a:lstStyle/>
          <a:p>
            <a:r>
              <a:rPr lang="en-US" sz="2000" dirty="0">
                <a:solidFill>
                  <a:srgbClr val="4F5153"/>
                </a:solidFill>
              </a:rPr>
              <a:t>Reduces risk of infection </a:t>
            </a:r>
            <a:endParaRPr lang="en-US" sz="2000" dirty="0" smtClean="0">
              <a:solidFill>
                <a:srgbClr val="4F5153"/>
              </a:solidFill>
            </a:endParaRPr>
          </a:p>
          <a:p>
            <a:r>
              <a:rPr lang="en-US" sz="2000" dirty="0" smtClean="0">
                <a:solidFill>
                  <a:srgbClr val="4F5153"/>
                </a:solidFill>
              </a:rPr>
              <a:t>and need </a:t>
            </a:r>
            <a:r>
              <a:rPr lang="en-US" sz="2000" dirty="0">
                <a:solidFill>
                  <a:srgbClr val="4F5153"/>
                </a:solidFill>
              </a:rPr>
              <a:t>for PPE </a:t>
            </a:r>
          </a:p>
        </p:txBody>
      </p:sp>
      <p:sp>
        <p:nvSpPr>
          <p:cNvPr id="17" name="Rectangle 16"/>
          <p:cNvSpPr/>
          <p:nvPr/>
        </p:nvSpPr>
        <p:spPr>
          <a:xfrm>
            <a:off x="1921996" y="4462182"/>
            <a:ext cx="3025995" cy="707886"/>
          </a:xfrm>
          <a:prstGeom prst="rect">
            <a:avLst/>
          </a:prstGeom>
        </p:spPr>
        <p:txBody>
          <a:bodyPr wrap="square">
            <a:spAutoFit/>
          </a:bodyPr>
          <a:lstStyle/>
          <a:p>
            <a:r>
              <a:rPr lang="en-US" sz="2000" dirty="0">
                <a:solidFill>
                  <a:srgbClr val="4F5153"/>
                </a:solidFill>
              </a:rPr>
              <a:t>Some prefer care via technology</a:t>
            </a:r>
          </a:p>
        </p:txBody>
      </p:sp>
      <p:sp>
        <p:nvSpPr>
          <p:cNvPr id="24" name="Oval 23"/>
          <p:cNvSpPr/>
          <p:nvPr/>
        </p:nvSpPr>
        <p:spPr>
          <a:xfrm>
            <a:off x="5581540" y="1763198"/>
            <a:ext cx="973774" cy="973774"/>
          </a:xfrm>
          <a:prstGeom prst="ellipse">
            <a:avLst/>
          </a:prstGeom>
          <a:solidFill>
            <a:srgbClr val="D22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79" y="1890322"/>
            <a:ext cx="544495" cy="691148"/>
          </a:xfrm>
          <a:prstGeom prst="rect">
            <a:avLst/>
          </a:prstGeom>
        </p:spPr>
      </p:pic>
      <p:sp>
        <p:nvSpPr>
          <p:cNvPr id="27" name="Oval 26"/>
          <p:cNvSpPr/>
          <p:nvPr/>
        </p:nvSpPr>
        <p:spPr>
          <a:xfrm>
            <a:off x="5581539" y="3044520"/>
            <a:ext cx="973774" cy="973774"/>
          </a:xfrm>
          <a:prstGeom prst="ellipse">
            <a:avLst/>
          </a:prstGeom>
          <a:solidFill>
            <a:srgbClr val="D22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8747" y="3236237"/>
            <a:ext cx="584174" cy="592712"/>
          </a:xfrm>
          <a:prstGeom prst="rect">
            <a:avLst/>
          </a:prstGeom>
        </p:spPr>
      </p:pic>
      <p:sp>
        <p:nvSpPr>
          <p:cNvPr id="30" name="Oval 29"/>
          <p:cNvSpPr/>
          <p:nvPr/>
        </p:nvSpPr>
        <p:spPr>
          <a:xfrm>
            <a:off x="5573947" y="4321055"/>
            <a:ext cx="973774" cy="973774"/>
          </a:xfrm>
          <a:prstGeom prst="ellipse">
            <a:avLst/>
          </a:prstGeom>
          <a:solidFill>
            <a:srgbClr val="D22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2171" y="4449554"/>
            <a:ext cx="674717" cy="674717"/>
          </a:xfrm>
          <a:prstGeom prst="rect">
            <a:avLst/>
          </a:prstGeom>
        </p:spPr>
      </p:pic>
      <p:sp>
        <p:nvSpPr>
          <p:cNvPr id="31" name="Rectangle 30"/>
          <p:cNvSpPr/>
          <p:nvPr/>
        </p:nvSpPr>
        <p:spPr>
          <a:xfrm>
            <a:off x="6625201" y="3177464"/>
            <a:ext cx="3460925" cy="707886"/>
          </a:xfrm>
          <a:prstGeom prst="rect">
            <a:avLst/>
          </a:prstGeom>
        </p:spPr>
        <p:txBody>
          <a:bodyPr wrap="square">
            <a:spAutoFit/>
          </a:bodyPr>
          <a:lstStyle/>
          <a:p>
            <a:r>
              <a:rPr lang="en-US" sz="2000" dirty="0">
                <a:solidFill>
                  <a:srgbClr val="4F5153"/>
                </a:solidFill>
              </a:rPr>
              <a:t>Potential for reduced </a:t>
            </a:r>
            <a:r>
              <a:rPr lang="en-US" sz="2000" dirty="0" smtClean="0">
                <a:solidFill>
                  <a:srgbClr val="4F5153"/>
                </a:solidFill>
              </a:rPr>
              <a:t>engagement</a:t>
            </a:r>
            <a:endParaRPr lang="en-US" sz="2000" dirty="0">
              <a:solidFill>
                <a:srgbClr val="4F5153"/>
              </a:solidFill>
            </a:endParaRPr>
          </a:p>
        </p:txBody>
      </p:sp>
      <p:sp>
        <p:nvSpPr>
          <p:cNvPr id="32" name="Rectangle 31"/>
          <p:cNvSpPr/>
          <p:nvPr/>
        </p:nvSpPr>
        <p:spPr>
          <a:xfrm>
            <a:off x="6625201" y="4435855"/>
            <a:ext cx="4614672" cy="707886"/>
          </a:xfrm>
          <a:prstGeom prst="rect">
            <a:avLst/>
          </a:prstGeom>
        </p:spPr>
        <p:txBody>
          <a:bodyPr wrap="square">
            <a:spAutoFit/>
          </a:bodyPr>
          <a:lstStyle/>
          <a:p>
            <a:r>
              <a:rPr lang="en-US" sz="2000" dirty="0">
                <a:solidFill>
                  <a:srgbClr val="4F5153"/>
                </a:solidFill>
              </a:rPr>
              <a:t>Current environment can trigger feelings of isolation, stress and anxiety</a:t>
            </a:r>
          </a:p>
        </p:txBody>
      </p:sp>
      <p:sp>
        <p:nvSpPr>
          <p:cNvPr id="33" name="Title 32"/>
          <p:cNvSpPr>
            <a:spLocks noGrp="1"/>
          </p:cNvSpPr>
          <p:nvPr>
            <p:ph type="title"/>
          </p:nvPr>
        </p:nvSpPr>
        <p:spPr/>
        <p:txBody>
          <a:bodyPr/>
          <a:lstStyle/>
          <a:p>
            <a:r>
              <a:rPr lang="en-US" dirty="0" smtClean="0"/>
              <a:t>Opportunities &amp; Challenges of Telehealth</a:t>
            </a:r>
            <a:endParaRPr lang="en-US" dirty="0"/>
          </a:p>
        </p:txBody>
      </p:sp>
    </p:spTree>
    <p:extLst>
      <p:ext uri="{BB962C8B-B14F-4D97-AF65-F5344CB8AC3E}">
        <p14:creationId xmlns:p14="http://schemas.microsoft.com/office/powerpoint/2010/main" val="2719736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Adaptations due to COVID-19</a:t>
            </a:r>
            <a:endParaRPr lang="en-US" dirty="0"/>
          </a:p>
        </p:txBody>
      </p:sp>
      <p:sp>
        <p:nvSpPr>
          <p:cNvPr id="3" name="Slide Number Placeholder 2"/>
          <p:cNvSpPr>
            <a:spLocks noGrp="1"/>
          </p:cNvSpPr>
          <p:nvPr>
            <p:ph type="sldNum" sz="quarter" idx="4"/>
          </p:nvPr>
        </p:nvSpPr>
        <p:spPr/>
        <p:txBody>
          <a:bodyPr/>
          <a:lstStyle/>
          <a:p>
            <a:fld id="{0493F2AA-A3C0-664E-9B4D-746DEFDFC16D}" type="slidenum">
              <a:rPr lang="en-US" smtClean="0"/>
              <a:pPr/>
              <a:t>9</a:t>
            </a:fld>
            <a:endParaRPr lang="en-US"/>
          </a:p>
        </p:txBody>
      </p:sp>
    </p:spTree>
    <p:extLst>
      <p:ext uri="{BB962C8B-B14F-4D97-AF65-F5344CB8AC3E}">
        <p14:creationId xmlns:p14="http://schemas.microsoft.com/office/powerpoint/2010/main" val="369575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oa">
  <a:themeElements>
    <a:clrScheme name="Genoa">
      <a:dk1>
        <a:srgbClr val="000000"/>
      </a:dk1>
      <a:lt1>
        <a:srgbClr val="FFFFFF"/>
      </a:lt1>
      <a:dk2>
        <a:srgbClr val="75787B"/>
      </a:dk2>
      <a:lt2>
        <a:srgbClr val="D4D3D1"/>
      </a:lt2>
      <a:accent1>
        <a:srgbClr val="004C97"/>
      </a:accent1>
      <a:accent2>
        <a:srgbClr val="75787B"/>
      </a:accent2>
      <a:accent3>
        <a:srgbClr val="D22630"/>
      </a:accent3>
      <a:accent4>
        <a:srgbClr val="F68D2E"/>
      </a:accent4>
      <a:accent5>
        <a:srgbClr val="007FA3"/>
      </a:accent5>
      <a:accent6>
        <a:srgbClr val="FFFFFF"/>
      </a:accent6>
      <a:hlink>
        <a:srgbClr val="F68D2E"/>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dirty="0" smtClean="0">
            <a:solidFill>
              <a:srgbClr val="75787B"/>
            </a:solidFill>
          </a:defRPr>
        </a:defPPr>
      </a:lstStyle>
    </a:txDef>
  </a:objectDefaults>
  <a:extraClrSchemeLst/>
  <a:extLst>
    <a:ext uri="{05A4C25C-085E-4340-85A3-A5531E510DB2}">
      <thm15:themeFamily xmlns:thm15="http://schemas.microsoft.com/office/thememl/2012/main" name="171-100_Genoa PPT_v500" id="{D4E75ACA-B352-EE4D-BCDD-B9FDD30C422B}" vid="{664098A0-6AC0-BD40-9B48-A3129B3D1F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TotalTime>
  <Words>1365</Words>
  <Application>Microsoft Office PowerPoint</Application>
  <PresentationFormat>Widescreen</PresentationFormat>
  <Paragraphs>181</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Montserrat</vt:lpstr>
      <vt:lpstr>Wingdings</vt:lpstr>
      <vt:lpstr>Genoa</vt:lpstr>
      <vt:lpstr>Integrated Pharmacy and Telehealth Deliver Complete Care</vt:lpstr>
      <vt:lpstr>PowerPoint Presentation</vt:lpstr>
      <vt:lpstr>What We’ll Cover</vt:lpstr>
      <vt:lpstr>The Rapid Rise of Telehealth</vt:lpstr>
      <vt:lpstr>Poll</vt:lpstr>
      <vt:lpstr>What We’ve Seen</vt:lpstr>
      <vt:lpstr>Thrive in a Telehealth Setting</vt:lpstr>
      <vt:lpstr>Opportunities &amp; Challenges of Telehealth</vt:lpstr>
      <vt:lpstr>Additional Adaptations due to COVID-19</vt:lpstr>
      <vt:lpstr>Adapting to COVID-19 in the Pharmacy</vt:lpstr>
      <vt:lpstr>Adapting to COVID-19 in Telepsychiatry</vt:lpstr>
      <vt:lpstr>How to Thrive:  Integrated Pharmacy as a Tool</vt:lpstr>
      <vt:lpstr>Seamless Consumer Care Experience</vt:lpstr>
      <vt:lpstr>Competitive Advantage for Centers</vt:lpstr>
      <vt:lpstr>Future Telehealth Regulations Uncertain</vt:lpstr>
      <vt:lpstr>Key Regulatory Changes During COVID-19</vt:lpstr>
      <vt:lpstr>Poll</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Genoa</dc:creator>
  <cp:lastModifiedBy>Gilbert, Emily</cp:lastModifiedBy>
  <cp:revision>79</cp:revision>
  <dcterms:created xsi:type="dcterms:W3CDTF">2018-05-07T15:10:50Z</dcterms:created>
  <dcterms:modified xsi:type="dcterms:W3CDTF">2020-06-05T14:32:44Z</dcterms:modified>
</cp:coreProperties>
</file>