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Montserrat SemiBold"/>
      <p:regular r:id="rId42"/>
      <p:bold r:id="rId43"/>
      <p:italic r:id="rId44"/>
      <p:boldItalic r:id="rId45"/>
    </p:embeddedFont>
    <p:embeddedFont>
      <p:font typeface="Montserrat"/>
      <p:bold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SemiBold-regular.fntdata"/><Relationship Id="rId41" Type="http://schemas.openxmlformats.org/officeDocument/2006/relationships/slide" Target="slides/slide35.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Montserrat-bold.fntdata"/><Relationship Id="rId45" Type="http://schemas.openxmlformats.org/officeDocument/2006/relationships/font" Target="fonts/MontserratSemiBold-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HelveticaNeue-regular.fntdata"/><Relationship Id="rId47" Type="http://schemas.openxmlformats.org/officeDocument/2006/relationships/font" Target="fonts/Montserrat-boldItalic.fntdata"/><Relationship Id="rId49" Type="http://schemas.openxmlformats.org/officeDocument/2006/relationships/font" Target="fonts/HelveticaNeue-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Italic.fntdata"/><Relationship Id="rId5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9df590a56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89df590a5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9fd29e2d6_0_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For patients, as we talked about earlier, follow-up care is vital for long-term positive outcomes.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We measure the success of telepsychiatry programs mainly by: </a:t>
            </a:r>
            <a:r>
              <a:rPr b="1" lang="en" sz="1200">
                <a:solidFill>
                  <a:schemeClr val="dk1"/>
                </a:solidFill>
                <a:latin typeface="Montserrat"/>
                <a:ea typeface="Montserrat"/>
                <a:cs typeface="Montserrat"/>
                <a:sym typeface="Montserrat"/>
              </a:rPr>
              <a:t>% of follow-up visits </a:t>
            </a:r>
            <a:r>
              <a:rPr lang="en" sz="1200">
                <a:solidFill>
                  <a:schemeClr val="dk1"/>
                </a:solidFill>
                <a:latin typeface="Montserrat"/>
                <a:ea typeface="Montserrat"/>
                <a:cs typeface="Montserrat"/>
                <a:sym typeface="Montserrat"/>
              </a:rPr>
              <a:t>and </a:t>
            </a:r>
            <a:r>
              <a:rPr b="1" lang="en" sz="1200">
                <a:solidFill>
                  <a:schemeClr val="dk1"/>
                </a:solidFill>
                <a:latin typeface="Montserrat"/>
                <a:ea typeface="Montserrat"/>
                <a:cs typeface="Montserrat"/>
                <a:sym typeface="Montserrat"/>
              </a:rPr>
              <a:t>average # of visits </a:t>
            </a:r>
            <a:r>
              <a:rPr lang="en" sz="1200">
                <a:solidFill>
                  <a:schemeClr val="dk1"/>
                </a:solidFill>
                <a:latin typeface="Montserrat"/>
                <a:ea typeface="Montserrat"/>
                <a:cs typeface="Montserrat"/>
                <a:sym typeface="Montserrat"/>
              </a:rPr>
              <a:t>throughout treatment to </a:t>
            </a:r>
            <a:r>
              <a:rPr i="1" lang="en" sz="1200">
                <a:solidFill>
                  <a:schemeClr val="dk1"/>
                </a:solidFill>
                <a:latin typeface="Montserrat"/>
                <a:ea typeface="Montserrat"/>
                <a:cs typeface="Montserrat"/>
                <a:sym typeface="Montserrat"/>
              </a:rPr>
              <a:t>show continuity of care</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As you can see, Genoa Healthcare’s telepsychiatry programs on average render 85% follow-up visits and 5 visits during a patient’s treatment.</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262" name="Google Shape;262;g89fd29e2d6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9fd29e2d6_0_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For patients, as we talked about earlier, follow-up care is vital for long-term positive outcomes.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We measure the success of telepsychiatry programs mainly by: </a:t>
            </a:r>
            <a:r>
              <a:rPr b="1" lang="en" sz="1200">
                <a:solidFill>
                  <a:schemeClr val="dk1"/>
                </a:solidFill>
                <a:latin typeface="Montserrat"/>
                <a:ea typeface="Montserrat"/>
                <a:cs typeface="Montserrat"/>
                <a:sym typeface="Montserrat"/>
              </a:rPr>
              <a:t>% of follow-up visits </a:t>
            </a:r>
            <a:r>
              <a:rPr lang="en" sz="1200">
                <a:solidFill>
                  <a:schemeClr val="dk1"/>
                </a:solidFill>
                <a:latin typeface="Montserrat"/>
                <a:ea typeface="Montserrat"/>
                <a:cs typeface="Montserrat"/>
                <a:sym typeface="Montserrat"/>
              </a:rPr>
              <a:t>and </a:t>
            </a:r>
            <a:r>
              <a:rPr b="1" lang="en" sz="1200">
                <a:solidFill>
                  <a:schemeClr val="dk1"/>
                </a:solidFill>
                <a:latin typeface="Montserrat"/>
                <a:ea typeface="Montserrat"/>
                <a:cs typeface="Montserrat"/>
                <a:sym typeface="Montserrat"/>
              </a:rPr>
              <a:t>average # of visits </a:t>
            </a:r>
            <a:r>
              <a:rPr lang="en" sz="1200">
                <a:solidFill>
                  <a:schemeClr val="dk1"/>
                </a:solidFill>
                <a:latin typeface="Montserrat"/>
                <a:ea typeface="Montserrat"/>
                <a:cs typeface="Montserrat"/>
                <a:sym typeface="Montserrat"/>
              </a:rPr>
              <a:t>throughout treatment to </a:t>
            </a:r>
            <a:r>
              <a:rPr i="1" lang="en" sz="1200">
                <a:solidFill>
                  <a:schemeClr val="dk1"/>
                </a:solidFill>
                <a:latin typeface="Montserrat"/>
                <a:ea typeface="Montserrat"/>
                <a:cs typeface="Montserrat"/>
                <a:sym typeface="Montserrat"/>
              </a:rPr>
              <a:t>show continuity of care</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As you can see, Genoa Healthcare’s telepsychiatry programs on average render 85% follow-up visits and 5 visits during a patient’s treatment.</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277" name="Google Shape;277;g89fd29e2d6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a0e3d1361_0_1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294" name="Google Shape;294;g8a0e3d1361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20d578c2c_0_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820d578c2c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9fd29e2d6_0_2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
        <p:nvSpPr>
          <p:cNvPr id="308" name="Google Shape;308;g89fd29e2d6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89fd29e2d6_0_4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89fd29e2d6_0_4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9fd29e2d6_0_6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89fd29e2d6_0_6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a0e3d1361_3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8a0e3d1361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8a0e3d1361_0_1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346" name="Google Shape;346;g8a0e3d1361_0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20d578c2c_1_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820d578c2c_1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a0e3d1361_0_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For patients, as we talked about earlier, follow-up care is vital for long-term positive outcomes.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We measure the success of telepsychiatry programs mainly by: </a:t>
            </a:r>
            <a:r>
              <a:rPr b="1" lang="en" sz="1200">
                <a:solidFill>
                  <a:schemeClr val="dk1"/>
                </a:solidFill>
                <a:latin typeface="Montserrat"/>
                <a:ea typeface="Montserrat"/>
                <a:cs typeface="Montserrat"/>
                <a:sym typeface="Montserrat"/>
              </a:rPr>
              <a:t>% of follow-up visits </a:t>
            </a:r>
            <a:r>
              <a:rPr lang="en" sz="1200">
                <a:solidFill>
                  <a:schemeClr val="dk1"/>
                </a:solidFill>
                <a:latin typeface="Montserrat"/>
                <a:ea typeface="Montserrat"/>
                <a:cs typeface="Montserrat"/>
                <a:sym typeface="Montserrat"/>
              </a:rPr>
              <a:t>and </a:t>
            </a:r>
            <a:r>
              <a:rPr b="1" lang="en" sz="1200">
                <a:solidFill>
                  <a:schemeClr val="dk1"/>
                </a:solidFill>
                <a:latin typeface="Montserrat"/>
                <a:ea typeface="Montserrat"/>
                <a:cs typeface="Montserrat"/>
                <a:sym typeface="Montserrat"/>
              </a:rPr>
              <a:t>average # of visits </a:t>
            </a:r>
            <a:r>
              <a:rPr lang="en" sz="1200">
                <a:solidFill>
                  <a:schemeClr val="dk1"/>
                </a:solidFill>
                <a:latin typeface="Montserrat"/>
                <a:ea typeface="Montserrat"/>
                <a:cs typeface="Montserrat"/>
                <a:sym typeface="Montserrat"/>
              </a:rPr>
              <a:t>throughout treatment to </a:t>
            </a:r>
            <a:r>
              <a:rPr i="1" lang="en" sz="1200">
                <a:solidFill>
                  <a:schemeClr val="dk1"/>
                </a:solidFill>
                <a:latin typeface="Montserrat"/>
                <a:ea typeface="Montserrat"/>
                <a:cs typeface="Montserrat"/>
                <a:sym typeface="Montserrat"/>
              </a:rPr>
              <a:t>show continuity of care</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As you can see, Genoa Healthcare’s telepsychiatry programs on average render 85% follow-up visits and 5 visits during a patient’s treatment.</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171" name="Google Shape;171;g8a0e3d136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820d578c2c_0_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820d578c2c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820d578c2c_0_1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820d578c2c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20d578c2c_0_1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820d578c2c_0_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820d578c2c_1_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820d578c2c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820d578c2c_1_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820d578c2c_1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820d578c2c_1_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820d578c2c_1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820d578c2c_1_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820d578c2c_1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8a0e3d1361_0_1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452" name="Google Shape;452;g8a0e3d1361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89df590a56_0_27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457" name="Google Shape;457;g89df590a56_0_27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8a113a73b4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468" name="Google Shape;468;g8a113a73b4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4bdc4ce80_2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4bdc4ce80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The Shift to Telehealth </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National Regulatory Changes </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State Regulatory Changes </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Case Study #1: Lutheran Community Services Northwest</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Case Study #2: Lifeways Northwest</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Questions </a:t>
            </a:r>
            <a:endParaRPr>
              <a:solidFill>
                <a:srgbClr val="222222"/>
              </a:solidFill>
              <a:highlight>
                <a:srgbClr val="FFFFFF"/>
              </a:highligh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8a113a73b4_0_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483" name="Google Shape;483;g8a113a73b4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8a113a73b4_0_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495" name="Google Shape;495;g8a113a73b4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8a113a73b4_0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522" name="Google Shape;522;g8a113a73b4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8a113a73b4_0_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527" name="Google Shape;527;g8a113a73b4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8a0e3d1361_0_1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540" name="Google Shape;540;g8a0e3d1361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8a0e3d1361_0_2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545" name="Google Shape;545;g8a0e3d1361_0_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20d578c2c_0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820d578c2c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9fd29e2d6_0_1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89fd29e2d6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20d578c2c_0_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820d578c2c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3c3f19448_0_13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243" name="Google Shape;243;g73c3f19448_0_13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9df590a56_0_28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For patients, as we talked about earlier, follow-up care is vital for long-term positive outcomes.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We measure the success of telepsychiatry programs mainly by: </a:t>
            </a:r>
            <a:r>
              <a:rPr b="1" lang="en" sz="1200">
                <a:solidFill>
                  <a:schemeClr val="dk1"/>
                </a:solidFill>
                <a:latin typeface="Montserrat"/>
                <a:ea typeface="Montserrat"/>
                <a:cs typeface="Montserrat"/>
                <a:sym typeface="Montserrat"/>
              </a:rPr>
              <a:t>% of follow-up visits </a:t>
            </a:r>
            <a:r>
              <a:rPr lang="en" sz="1200">
                <a:solidFill>
                  <a:schemeClr val="dk1"/>
                </a:solidFill>
                <a:latin typeface="Montserrat"/>
                <a:ea typeface="Montserrat"/>
                <a:cs typeface="Montserrat"/>
                <a:sym typeface="Montserrat"/>
              </a:rPr>
              <a:t>and </a:t>
            </a:r>
            <a:r>
              <a:rPr b="1" lang="en" sz="1200">
                <a:solidFill>
                  <a:schemeClr val="dk1"/>
                </a:solidFill>
                <a:latin typeface="Montserrat"/>
                <a:ea typeface="Montserrat"/>
                <a:cs typeface="Montserrat"/>
                <a:sym typeface="Montserrat"/>
              </a:rPr>
              <a:t>average # of visits </a:t>
            </a:r>
            <a:r>
              <a:rPr lang="en" sz="1200">
                <a:solidFill>
                  <a:schemeClr val="dk1"/>
                </a:solidFill>
                <a:latin typeface="Montserrat"/>
                <a:ea typeface="Montserrat"/>
                <a:cs typeface="Montserrat"/>
                <a:sym typeface="Montserrat"/>
              </a:rPr>
              <a:t>throughout treatment to </a:t>
            </a:r>
            <a:r>
              <a:rPr i="1" lang="en" sz="1200">
                <a:solidFill>
                  <a:schemeClr val="dk1"/>
                </a:solidFill>
                <a:latin typeface="Montserrat"/>
                <a:ea typeface="Montserrat"/>
                <a:cs typeface="Montserrat"/>
                <a:sym typeface="Montserrat"/>
              </a:rPr>
              <a:t>show continuity of care</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As you can see, Genoa Healthcare’s telepsychiatry programs on average render 85% follow-up visits and 5 visits during a patient’s treatment.</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248" name="Google Shape;248;g89df590a56_0_28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9fd29e2d6_0_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For patients, as we talked about earlier, follow-up care is vital for long-term positive outcomes.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chemeClr val="dk1"/>
                </a:solidFill>
                <a:latin typeface="Montserrat"/>
                <a:ea typeface="Montserrat"/>
                <a:cs typeface="Montserrat"/>
                <a:sym typeface="Montserrat"/>
              </a:rPr>
              <a:t>We measure the success of telepsychiatry programs mainly by: </a:t>
            </a:r>
            <a:r>
              <a:rPr b="1" lang="en" sz="1200">
                <a:solidFill>
                  <a:schemeClr val="dk1"/>
                </a:solidFill>
                <a:latin typeface="Montserrat"/>
                <a:ea typeface="Montserrat"/>
                <a:cs typeface="Montserrat"/>
                <a:sym typeface="Montserrat"/>
              </a:rPr>
              <a:t>% of follow-up visits </a:t>
            </a:r>
            <a:r>
              <a:rPr lang="en" sz="1200">
                <a:solidFill>
                  <a:schemeClr val="dk1"/>
                </a:solidFill>
                <a:latin typeface="Montserrat"/>
                <a:ea typeface="Montserrat"/>
                <a:cs typeface="Montserrat"/>
                <a:sym typeface="Montserrat"/>
              </a:rPr>
              <a:t>and </a:t>
            </a:r>
            <a:r>
              <a:rPr b="1" lang="en" sz="1200">
                <a:solidFill>
                  <a:schemeClr val="dk1"/>
                </a:solidFill>
                <a:latin typeface="Montserrat"/>
                <a:ea typeface="Montserrat"/>
                <a:cs typeface="Montserrat"/>
                <a:sym typeface="Montserrat"/>
              </a:rPr>
              <a:t>average # of visits </a:t>
            </a:r>
            <a:r>
              <a:rPr lang="en" sz="1200">
                <a:solidFill>
                  <a:schemeClr val="dk1"/>
                </a:solidFill>
                <a:latin typeface="Montserrat"/>
                <a:ea typeface="Montserrat"/>
                <a:cs typeface="Montserrat"/>
                <a:sym typeface="Montserrat"/>
              </a:rPr>
              <a:t>throughout treatment to </a:t>
            </a:r>
            <a:r>
              <a:rPr i="1" lang="en" sz="1200">
                <a:solidFill>
                  <a:schemeClr val="dk1"/>
                </a:solidFill>
                <a:latin typeface="Montserrat"/>
                <a:ea typeface="Montserrat"/>
                <a:cs typeface="Montserrat"/>
                <a:sym typeface="Montserrat"/>
              </a:rPr>
              <a:t>show continuity of care</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As you can see, Genoa Healthcare’s telepsychiatry programs on average render 85% follow-up visits and 5 visits during a patient’s treatment.</a:t>
            </a: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p>
        </p:txBody>
      </p:sp>
      <p:sp>
        <p:nvSpPr>
          <p:cNvPr id="255" name="Google Shape;255;g89fd29e2d6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3" name="Shape 53"/>
        <p:cNvGrpSpPr/>
        <p:nvPr/>
      </p:nvGrpSpPr>
      <p:grpSpPr>
        <a:xfrm>
          <a:off x="0" y="0"/>
          <a:ext cx="0" cy="0"/>
          <a:chOff x="0" y="0"/>
          <a:chExt cx="0" cy="0"/>
        </a:xfrm>
      </p:grpSpPr>
      <p:sp>
        <p:nvSpPr>
          <p:cNvPr id="54" name="Google Shape;54;p14"/>
          <p:cNvSpPr txBox="1"/>
          <p:nvPr>
            <p:ph type="title"/>
          </p:nvPr>
        </p:nvSpPr>
        <p:spPr>
          <a:xfrm>
            <a:off x="628650" y="873919"/>
            <a:ext cx="7886700" cy="994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1 1 1">
  <p:cSld name="TITLE_AND_BODY_2">
    <p:spTree>
      <p:nvGrpSpPr>
        <p:cNvPr id="55" name="Shape 55"/>
        <p:cNvGrpSpPr/>
        <p:nvPr/>
      </p:nvGrpSpPr>
      <p:grpSpPr>
        <a:xfrm>
          <a:off x="0" y="0"/>
          <a:ext cx="0" cy="0"/>
          <a:chOff x="0" y="0"/>
          <a:chExt cx="0" cy="0"/>
        </a:xfrm>
      </p:grpSpPr>
      <p:sp>
        <p:nvSpPr>
          <p:cNvPr id="56" name="Google Shape;56;p15"/>
          <p:cNvSpPr/>
          <p:nvPr/>
        </p:nvSpPr>
        <p:spPr>
          <a:xfrm>
            <a:off x="-1" y="726140"/>
            <a:ext cx="8846766" cy="3568050"/>
          </a:xfrm>
          <a:custGeom>
            <a:rect b="b" l="l" r="r" t="t"/>
            <a:pathLst>
              <a:path extrusionOk="0" h="21600" w="21600">
                <a:moveTo>
                  <a:pt x="0" y="0"/>
                </a:moveTo>
                <a:lnTo>
                  <a:pt x="21060" y="0"/>
                </a:lnTo>
                <a:cubicBezTo>
                  <a:pt x="21358" y="0"/>
                  <a:pt x="21600" y="600"/>
                  <a:pt x="21600" y="1340"/>
                </a:cubicBezTo>
                <a:lnTo>
                  <a:pt x="21600" y="21600"/>
                </a:lnTo>
                <a:lnTo>
                  <a:pt x="0" y="2160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cxnSp>
        <p:nvCxnSpPr>
          <p:cNvPr id="57" name="Google Shape;57;p15"/>
          <p:cNvCxnSpPr/>
          <p:nvPr/>
        </p:nvCxnSpPr>
        <p:spPr>
          <a:xfrm>
            <a:off x="-1" y="4336676"/>
            <a:ext cx="8846700" cy="0"/>
          </a:xfrm>
          <a:prstGeom prst="straightConnector1">
            <a:avLst/>
          </a:prstGeom>
          <a:noFill/>
          <a:ln cap="flat" cmpd="sng" w="28575">
            <a:solidFill>
              <a:schemeClr val="accent4"/>
            </a:solidFill>
            <a:prstDash val="solid"/>
            <a:miter lim="8000"/>
            <a:headEnd len="sm" w="sm" type="none"/>
            <a:tailEnd len="sm" w="sm" type="none"/>
          </a:ln>
        </p:spPr>
      </p:cxnSp>
      <p:sp>
        <p:nvSpPr>
          <p:cNvPr id="58" name="Google Shape;58;p15"/>
          <p:cNvSpPr txBox="1"/>
          <p:nvPr>
            <p:ph type="title"/>
          </p:nvPr>
        </p:nvSpPr>
        <p:spPr>
          <a:xfrm>
            <a:off x="628650" y="1115964"/>
            <a:ext cx="7886700" cy="2766900"/>
          </a:xfrm>
          <a:prstGeom prst="rect">
            <a:avLst/>
          </a:prstGeom>
          <a:noFill/>
          <a:ln>
            <a:noFill/>
          </a:ln>
        </p:spPr>
        <p:txBody>
          <a:bodyPr anchorCtr="0" anchor="t" bIns="34250" lIns="34250" spcFirstLastPara="1" rIns="34250" wrap="square" tIns="34250">
            <a:noAutofit/>
          </a:bodyPr>
          <a:lstStyle>
            <a:lvl1pPr lvl="0" rtl="0" algn="l">
              <a:lnSpc>
                <a:spcPct val="90000"/>
              </a:lnSpc>
              <a:spcBef>
                <a:spcPts val="0"/>
              </a:spcBef>
              <a:spcAft>
                <a:spcPts val="0"/>
              </a:spcAft>
              <a:buClr>
                <a:srgbClr val="FFFFFF"/>
              </a:buClr>
              <a:buSzPts val="3300"/>
              <a:buFont typeface="Montserrat"/>
              <a:buChar char="●"/>
              <a:defRPr>
                <a:solidFill>
                  <a:srgbClr val="FFFFFF"/>
                </a:solidFill>
              </a:defRPr>
            </a:lvl1pPr>
            <a:lvl2pPr lvl="1" rtl="0" algn="l">
              <a:lnSpc>
                <a:spcPct val="90000"/>
              </a:lnSpc>
              <a:spcBef>
                <a:spcPts val="0"/>
              </a:spcBef>
              <a:spcAft>
                <a:spcPts val="0"/>
              </a:spcAft>
              <a:buClr>
                <a:schemeClr val="accent1"/>
              </a:buClr>
              <a:buSzPts val="1400"/>
              <a:buChar char="○"/>
              <a:defRPr/>
            </a:lvl2pPr>
            <a:lvl3pPr lvl="2" rtl="0" algn="l">
              <a:lnSpc>
                <a:spcPct val="90000"/>
              </a:lnSpc>
              <a:spcBef>
                <a:spcPts val="0"/>
              </a:spcBef>
              <a:spcAft>
                <a:spcPts val="0"/>
              </a:spcAft>
              <a:buClr>
                <a:schemeClr val="accent1"/>
              </a:buClr>
              <a:buSzPts val="1400"/>
              <a:buChar char="■"/>
              <a:defRPr/>
            </a:lvl3pPr>
            <a:lvl4pPr lvl="3" rtl="0" algn="l">
              <a:lnSpc>
                <a:spcPct val="90000"/>
              </a:lnSpc>
              <a:spcBef>
                <a:spcPts val="0"/>
              </a:spcBef>
              <a:spcAft>
                <a:spcPts val="0"/>
              </a:spcAft>
              <a:buClr>
                <a:schemeClr val="accent1"/>
              </a:buClr>
              <a:buSzPts val="1400"/>
              <a:buChar char="●"/>
              <a:defRPr/>
            </a:lvl4pPr>
            <a:lvl5pPr lvl="4" rtl="0" algn="l">
              <a:lnSpc>
                <a:spcPct val="90000"/>
              </a:lnSpc>
              <a:spcBef>
                <a:spcPts val="0"/>
              </a:spcBef>
              <a:spcAft>
                <a:spcPts val="0"/>
              </a:spcAft>
              <a:buClr>
                <a:schemeClr val="accent1"/>
              </a:buClr>
              <a:buSzPts val="1400"/>
              <a:buChar char="○"/>
              <a:defRPr/>
            </a:lvl5pPr>
            <a:lvl6pPr lvl="5" rtl="0" algn="l">
              <a:lnSpc>
                <a:spcPct val="90000"/>
              </a:lnSpc>
              <a:spcBef>
                <a:spcPts val="0"/>
              </a:spcBef>
              <a:spcAft>
                <a:spcPts val="0"/>
              </a:spcAft>
              <a:buClr>
                <a:schemeClr val="accent1"/>
              </a:buClr>
              <a:buSzPts val="1400"/>
              <a:buChar char="■"/>
              <a:defRPr/>
            </a:lvl6pPr>
            <a:lvl7pPr lvl="6" rtl="0" algn="l">
              <a:lnSpc>
                <a:spcPct val="90000"/>
              </a:lnSpc>
              <a:spcBef>
                <a:spcPts val="0"/>
              </a:spcBef>
              <a:spcAft>
                <a:spcPts val="0"/>
              </a:spcAft>
              <a:buClr>
                <a:schemeClr val="accent1"/>
              </a:buClr>
              <a:buSzPts val="1400"/>
              <a:buChar char="●"/>
              <a:defRPr/>
            </a:lvl7pPr>
            <a:lvl8pPr lvl="7" rtl="0" algn="l">
              <a:lnSpc>
                <a:spcPct val="90000"/>
              </a:lnSpc>
              <a:spcBef>
                <a:spcPts val="0"/>
              </a:spcBef>
              <a:spcAft>
                <a:spcPts val="0"/>
              </a:spcAft>
              <a:buClr>
                <a:schemeClr val="accent1"/>
              </a:buClr>
              <a:buSzPts val="1400"/>
              <a:buChar char="○"/>
              <a:defRPr/>
            </a:lvl8pPr>
            <a:lvl9pPr lvl="8" rtl="0" algn="l">
              <a:lnSpc>
                <a:spcPct val="90000"/>
              </a:lnSpc>
              <a:spcBef>
                <a:spcPts val="0"/>
              </a:spcBef>
              <a:spcAft>
                <a:spcPts val="0"/>
              </a:spcAft>
              <a:buClr>
                <a:schemeClr val="accent1"/>
              </a:buClr>
              <a:buSzPts val="1400"/>
              <a:buChar char="■"/>
              <a:defRPr/>
            </a:lvl9pPr>
          </a:lstStyle>
          <a:p/>
        </p:txBody>
      </p:sp>
      <p:sp>
        <p:nvSpPr>
          <p:cNvPr id="59" name="Google Shape;59;p15"/>
          <p:cNvSpPr txBox="1"/>
          <p:nvPr>
            <p:ph idx="12" type="sldNum"/>
          </p:nvPr>
        </p:nvSpPr>
        <p:spPr>
          <a:xfrm>
            <a:off x="628650" y="4798463"/>
            <a:ext cx="199800" cy="211500"/>
          </a:xfrm>
          <a:prstGeom prst="rect">
            <a:avLst/>
          </a:prstGeom>
          <a:noFill/>
          <a:ln>
            <a:noFill/>
          </a:ln>
        </p:spPr>
        <p:txBody>
          <a:bodyPr anchorCtr="0" anchor="ctr" bIns="34250" lIns="34250" spcFirstLastPara="1" rIns="34250" wrap="square" tIns="34250">
            <a:noAutofit/>
          </a:bodyPr>
          <a:lstStyle>
            <a:lvl1pPr indent="0" lvl="0" marL="0" rtl="0" algn="l">
              <a:lnSpc>
                <a:spcPct val="100000"/>
              </a:lnSpc>
              <a:spcBef>
                <a:spcPts val="0"/>
              </a:spcBef>
              <a:spcAft>
                <a:spcPts val="0"/>
              </a:spcAft>
              <a:buClr>
                <a:srgbClr val="888888"/>
              </a:buClr>
              <a:buSzPts val="900"/>
              <a:buFont typeface="Montserrat"/>
              <a:buNone/>
              <a:defRPr sz="900">
                <a:solidFill>
                  <a:srgbClr val="888888"/>
                </a:solidFill>
              </a:defRPr>
            </a:lvl1pPr>
            <a:lvl2pPr indent="0" lvl="1" marL="0" rtl="0" algn="l">
              <a:lnSpc>
                <a:spcPct val="100000"/>
              </a:lnSpc>
              <a:spcBef>
                <a:spcPts val="0"/>
              </a:spcBef>
              <a:spcAft>
                <a:spcPts val="0"/>
              </a:spcAft>
              <a:buClr>
                <a:srgbClr val="888888"/>
              </a:buClr>
              <a:buSzPts val="900"/>
              <a:buFont typeface="Montserrat"/>
              <a:buNone/>
              <a:defRPr sz="900">
                <a:solidFill>
                  <a:srgbClr val="888888"/>
                </a:solidFill>
              </a:defRPr>
            </a:lvl2pPr>
            <a:lvl3pPr indent="0" lvl="2" marL="0" rtl="0" algn="l">
              <a:lnSpc>
                <a:spcPct val="100000"/>
              </a:lnSpc>
              <a:spcBef>
                <a:spcPts val="0"/>
              </a:spcBef>
              <a:spcAft>
                <a:spcPts val="0"/>
              </a:spcAft>
              <a:buClr>
                <a:srgbClr val="888888"/>
              </a:buClr>
              <a:buSzPts val="900"/>
              <a:buFont typeface="Montserrat"/>
              <a:buNone/>
              <a:defRPr sz="900">
                <a:solidFill>
                  <a:srgbClr val="888888"/>
                </a:solidFill>
              </a:defRPr>
            </a:lvl3pPr>
            <a:lvl4pPr indent="0" lvl="3" marL="0" rtl="0" algn="l">
              <a:lnSpc>
                <a:spcPct val="100000"/>
              </a:lnSpc>
              <a:spcBef>
                <a:spcPts val="0"/>
              </a:spcBef>
              <a:spcAft>
                <a:spcPts val="0"/>
              </a:spcAft>
              <a:buClr>
                <a:srgbClr val="888888"/>
              </a:buClr>
              <a:buSzPts val="900"/>
              <a:buFont typeface="Montserrat"/>
              <a:buNone/>
              <a:defRPr sz="900">
                <a:solidFill>
                  <a:srgbClr val="888888"/>
                </a:solidFill>
              </a:defRPr>
            </a:lvl4pPr>
            <a:lvl5pPr indent="0" lvl="4" marL="0" rtl="0" algn="l">
              <a:lnSpc>
                <a:spcPct val="100000"/>
              </a:lnSpc>
              <a:spcBef>
                <a:spcPts val="0"/>
              </a:spcBef>
              <a:spcAft>
                <a:spcPts val="0"/>
              </a:spcAft>
              <a:buClr>
                <a:srgbClr val="888888"/>
              </a:buClr>
              <a:buSzPts val="900"/>
              <a:buFont typeface="Montserrat"/>
              <a:buNone/>
              <a:defRPr sz="900">
                <a:solidFill>
                  <a:srgbClr val="888888"/>
                </a:solidFill>
              </a:defRPr>
            </a:lvl5pPr>
            <a:lvl6pPr indent="0" lvl="5" marL="0" rtl="0" algn="l">
              <a:lnSpc>
                <a:spcPct val="100000"/>
              </a:lnSpc>
              <a:spcBef>
                <a:spcPts val="0"/>
              </a:spcBef>
              <a:spcAft>
                <a:spcPts val="0"/>
              </a:spcAft>
              <a:buClr>
                <a:srgbClr val="888888"/>
              </a:buClr>
              <a:buSzPts val="900"/>
              <a:buFont typeface="Montserrat"/>
              <a:buNone/>
              <a:defRPr sz="900">
                <a:solidFill>
                  <a:srgbClr val="888888"/>
                </a:solidFill>
              </a:defRPr>
            </a:lvl6pPr>
            <a:lvl7pPr indent="0" lvl="6" marL="0" rtl="0" algn="l">
              <a:lnSpc>
                <a:spcPct val="100000"/>
              </a:lnSpc>
              <a:spcBef>
                <a:spcPts val="0"/>
              </a:spcBef>
              <a:spcAft>
                <a:spcPts val="0"/>
              </a:spcAft>
              <a:buClr>
                <a:srgbClr val="888888"/>
              </a:buClr>
              <a:buSzPts val="900"/>
              <a:buFont typeface="Montserrat"/>
              <a:buNone/>
              <a:defRPr sz="900">
                <a:solidFill>
                  <a:srgbClr val="888888"/>
                </a:solidFill>
              </a:defRPr>
            </a:lvl7pPr>
            <a:lvl8pPr indent="0" lvl="7" marL="0" rtl="0" algn="l">
              <a:lnSpc>
                <a:spcPct val="100000"/>
              </a:lnSpc>
              <a:spcBef>
                <a:spcPts val="0"/>
              </a:spcBef>
              <a:spcAft>
                <a:spcPts val="0"/>
              </a:spcAft>
              <a:buClr>
                <a:srgbClr val="888888"/>
              </a:buClr>
              <a:buSzPts val="900"/>
              <a:buFont typeface="Montserrat"/>
              <a:buNone/>
              <a:defRPr sz="900">
                <a:solidFill>
                  <a:srgbClr val="888888"/>
                </a:solidFill>
              </a:defRPr>
            </a:lvl8pPr>
            <a:lvl9pPr indent="0" lvl="8" marL="0" rtl="0" algn="l">
              <a:lnSpc>
                <a:spcPct val="100000"/>
              </a:lnSpc>
              <a:spcBef>
                <a:spcPts val="0"/>
              </a:spcBef>
              <a:spcAft>
                <a:spcPts val="0"/>
              </a:spcAft>
              <a:buClr>
                <a:srgbClr val="888888"/>
              </a:buClr>
              <a:buSzPts val="900"/>
              <a:buFont typeface="Montserrat"/>
              <a:buNone/>
              <a:defRPr sz="900">
                <a:solidFill>
                  <a:srgbClr val="888888"/>
                </a:solidFill>
              </a:defRPr>
            </a:lvl9pPr>
          </a:lstStyle>
          <a:p>
            <a:pPr indent="0" lvl="0" marL="0" rtl="0" algn="l">
              <a:spcBef>
                <a:spcPts val="0"/>
              </a:spcBef>
              <a:spcAft>
                <a:spcPts val="0"/>
              </a:spcAft>
              <a:buNone/>
            </a:pPr>
            <a:fld id="{00000000-1234-1234-1234-123412341234}" type="slidenum">
              <a:rPr lang="en"/>
              <a:t>‹#›</a:t>
            </a:fld>
            <a:endParaRPr>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1">
  <p:cSld name="Genoa Divider Slide 1">
    <p:spTree>
      <p:nvGrpSpPr>
        <p:cNvPr id="60" name="Shape 60"/>
        <p:cNvGrpSpPr/>
        <p:nvPr/>
      </p:nvGrpSpPr>
      <p:grpSpPr>
        <a:xfrm>
          <a:off x="0" y="0"/>
          <a:ext cx="0" cy="0"/>
          <a:chOff x="0" y="0"/>
          <a:chExt cx="0" cy="0"/>
        </a:xfrm>
      </p:grpSpPr>
      <p:sp>
        <p:nvSpPr>
          <p:cNvPr id="61" name="Google Shape;61;p16"/>
          <p:cNvSpPr txBox="1"/>
          <p:nvPr>
            <p:ph type="title"/>
          </p:nvPr>
        </p:nvSpPr>
        <p:spPr>
          <a:xfrm>
            <a:off x="628650" y="873919"/>
            <a:ext cx="7886700" cy="994200"/>
          </a:xfrm>
          <a:prstGeom prst="rect">
            <a:avLst/>
          </a:prstGeom>
          <a:noFill/>
          <a:ln>
            <a:noFill/>
          </a:ln>
        </p:spPr>
        <p:txBody>
          <a:bodyPr anchorCtr="0" anchor="ctr" bIns="68550" lIns="68550" spcFirstLastPara="1" rIns="68550" wrap="square" tIns="68550">
            <a:noAutofit/>
          </a:bodyPr>
          <a:lstStyle>
            <a:lvl1pPr lvl="0"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1pPr>
            <a:lvl2pPr lvl="1"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2pPr>
            <a:lvl3pPr lvl="2"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3pPr>
            <a:lvl4pPr lvl="3"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4pPr>
            <a:lvl5pPr lvl="4"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5pPr>
            <a:lvl6pPr lvl="5"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6pPr>
            <a:lvl7pPr lvl="6"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7pPr>
            <a:lvl8pPr lvl="7"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8pPr>
            <a:lvl9pPr lvl="8" marR="0" rtl="0" algn="l">
              <a:lnSpc>
                <a:spcPct val="90000"/>
              </a:lnSpc>
              <a:spcBef>
                <a:spcPts val="0"/>
              </a:spcBef>
              <a:spcAft>
                <a:spcPts val="0"/>
              </a:spcAft>
              <a:buClr>
                <a:srgbClr val="FFFFFF"/>
              </a:buClr>
              <a:buSzPts val="3300"/>
              <a:buFont typeface="Arial"/>
              <a:buNone/>
              <a:defRPr b="0" i="0" sz="3300" u="none" cap="none" strike="noStrike">
                <a:solidFill>
                  <a:srgbClr val="FFFFFF"/>
                </a:solidFill>
                <a:latin typeface="Arial"/>
                <a:ea typeface="Arial"/>
                <a:cs typeface="Arial"/>
                <a:sym typeface="Arial"/>
              </a:defRPr>
            </a:lvl9pPr>
          </a:lstStyle>
          <a:p/>
        </p:txBody>
      </p:sp>
      <p:sp>
        <p:nvSpPr>
          <p:cNvPr id="62" name="Google Shape;62;p16"/>
          <p:cNvSpPr txBox="1"/>
          <p:nvPr>
            <p:ph idx="12" type="sldNum"/>
          </p:nvPr>
        </p:nvSpPr>
        <p:spPr>
          <a:xfrm>
            <a:off x="5486400" y="4629150"/>
            <a:ext cx="2133600" cy="276300"/>
          </a:xfrm>
          <a:prstGeom prst="rect">
            <a:avLst/>
          </a:prstGeom>
          <a:noFill/>
          <a:ln>
            <a:noFill/>
          </a:ln>
        </p:spPr>
        <p:txBody>
          <a:bodyPr anchorCtr="0" anchor="ctr" bIns="34250" lIns="34250" spcFirstLastPara="1" rIns="34250" wrap="square" tIns="34250">
            <a:noAutofit/>
          </a:bodyPr>
          <a:lstStyle>
            <a:lvl1pPr indent="0" lvl="0"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Title 1" type="title">
  <p:cSld name="TITLE">
    <p:spTree>
      <p:nvGrpSpPr>
        <p:cNvPr id="63" name="Shape 63"/>
        <p:cNvGrpSpPr/>
        <p:nvPr/>
      </p:nvGrpSpPr>
      <p:grpSpPr>
        <a:xfrm>
          <a:off x="0" y="0"/>
          <a:ext cx="0" cy="0"/>
          <a:chOff x="0" y="0"/>
          <a:chExt cx="0" cy="0"/>
        </a:xfrm>
      </p:grpSpPr>
      <p:sp>
        <p:nvSpPr>
          <p:cNvPr id="64" name="Google Shape;64;p17"/>
          <p:cNvSpPr/>
          <p:nvPr/>
        </p:nvSpPr>
        <p:spPr>
          <a:xfrm>
            <a:off x="-1" y="1714500"/>
            <a:ext cx="8435232" cy="2605932"/>
          </a:xfrm>
          <a:custGeom>
            <a:rect b="b" l="l" r="r" t="t"/>
            <a:pathLst>
              <a:path extrusionOk="0" h="21600" w="21600">
                <a:moveTo>
                  <a:pt x="0" y="0"/>
                </a:moveTo>
                <a:lnTo>
                  <a:pt x="20752" y="0"/>
                </a:lnTo>
                <a:cubicBezTo>
                  <a:pt x="21220" y="0"/>
                  <a:pt x="21600" y="1229"/>
                  <a:pt x="21600" y="2744"/>
                </a:cubicBezTo>
                <a:lnTo>
                  <a:pt x="21600" y="21600"/>
                </a:lnTo>
                <a:lnTo>
                  <a:pt x="0" y="2160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cxnSp>
        <p:nvCxnSpPr>
          <p:cNvPr id="65" name="Google Shape;65;p17"/>
          <p:cNvCxnSpPr/>
          <p:nvPr/>
        </p:nvCxnSpPr>
        <p:spPr>
          <a:xfrm>
            <a:off x="-1" y="4377018"/>
            <a:ext cx="8435400" cy="0"/>
          </a:xfrm>
          <a:prstGeom prst="straightConnector1">
            <a:avLst/>
          </a:prstGeom>
          <a:noFill/>
          <a:ln cap="flat" cmpd="sng" w="28575">
            <a:solidFill>
              <a:schemeClr val="accent4"/>
            </a:solidFill>
            <a:prstDash val="solid"/>
            <a:miter lim="8000"/>
            <a:headEnd len="sm" w="sm" type="none"/>
            <a:tailEnd len="sm" w="sm" type="none"/>
          </a:ln>
        </p:spPr>
      </p:cxnSp>
      <p:pic>
        <p:nvPicPr>
          <p:cNvPr id="66" name="Google Shape;66;p17"/>
          <p:cNvPicPr preferRelativeResize="0"/>
          <p:nvPr/>
        </p:nvPicPr>
        <p:blipFill rotWithShape="1">
          <a:blip r:embed="rId2">
            <a:alphaModFix/>
          </a:blip>
          <a:srcRect b="1200" l="0" r="0" t="1200"/>
          <a:stretch/>
        </p:blipFill>
        <p:spPr>
          <a:xfrm>
            <a:off x="6863983" y="625653"/>
            <a:ext cx="1611701" cy="675352"/>
          </a:xfrm>
          <a:prstGeom prst="rect">
            <a:avLst/>
          </a:prstGeom>
          <a:noFill/>
          <a:ln>
            <a:noFill/>
          </a:ln>
        </p:spPr>
      </p:pic>
      <p:sp>
        <p:nvSpPr>
          <p:cNvPr id="67" name="Google Shape;67;p17"/>
          <p:cNvSpPr/>
          <p:nvPr/>
        </p:nvSpPr>
        <p:spPr>
          <a:xfrm>
            <a:off x="7795932" y="4487955"/>
            <a:ext cx="1347900" cy="6558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sp>
        <p:nvSpPr>
          <p:cNvPr id="68" name="Google Shape;68;p17"/>
          <p:cNvSpPr txBox="1"/>
          <p:nvPr>
            <p:ph idx="12" type="sldNum"/>
          </p:nvPr>
        </p:nvSpPr>
        <p:spPr>
          <a:xfrm>
            <a:off x="6553200" y="4629150"/>
            <a:ext cx="2133600" cy="276300"/>
          </a:xfrm>
          <a:prstGeom prst="rect">
            <a:avLst/>
          </a:prstGeom>
          <a:noFill/>
          <a:ln>
            <a:noFill/>
          </a:ln>
        </p:spPr>
        <p:txBody>
          <a:bodyPr anchorCtr="0" anchor="ctr" bIns="34250" lIns="34250" spcFirstLastPara="1" rIns="34250" wrap="square" tIns="34250">
            <a:noAutofit/>
          </a:bodyPr>
          <a:lstStyle>
            <a:lvl1pPr indent="0" lvl="0" marL="0" rtl="0" algn="l">
              <a:lnSpc>
                <a:spcPct val="100000"/>
              </a:lnSpc>
              <a:spcBef>
                <a:spcPts val="0"/>
              </a:spcBef>
              <a:spcAft>
                <a:spcPts val="0"/>
              </a:spcAft>
              <a:buClr>
                <a:srgbClr val="888888"/>
              </a:buClr>
              <a:buSzPts val="900"/>
              <a:buFont typeface="Montserrat"/>
              <a:buNone/>
              <a:defRPr sz="900">
                <a:solidFill>
                  <a:srgbClr val="888888"/>
                </a:solidFill>
              </a:defRPr>
            </a:lvl1pPr>
            <a:lvl2pPr indent="0" lvl="1" marL="0" rtl="0" algn="l">
              <a:lnSpc>
                <a:spcPct val="100000"/>
              </a:lnSpc>
              <a:spcBef>
                <a:spcPts val="0"/>
              </a:spcBef>
              <a:spcAft>
                <a:spcPts val="0"/>
              </a:spcAft>
              <a:buClr>
                <a:srgbClr val="888888"/>
              </a:buClr>
              <a:buSzPts val="900"/>
              <a:buFont typeface="Montserrat"/>
              <a:buNone/>
              <a:defRPr sz="900">
                <a:solidFill>
                  <a:srgbClr val="888888"/>
                </a:solidFill>
              </a:defRPr>
            </a:lvl2pPr>
            <a:lvl3pPr indent="0" lvl="2" marL="0" rtl="0" algn="l">
              <a:lnSpc>
                <a:spcPct val="100000"/>
              </a:lnSpc>
              <a:spcBef>
                <a:spcPts val="0"/>
              </a:spcBef>
              <a:spcAft>
                <a:spcPts val="0"/>
              </a:spcAft>
              <a:buClr>
                <a:srgbClr val="888888"/>
              </a:buClr>
              <a:buSzPts val="900"/>
              <a:buFont typeface="Montserrat"/>
              <a:buNone/>
              <a:defRPr sz="900">
                <a:solidFill>
                  <a:srgbClr val="888888"/>
                </a:solidFill>
              </a:defRPr>
            </a:lvl3pPr>
            <a:lvl4pPr indent="0" lvl="3" marL="0" rtl="0" algn="l">
              <a:lnSpc>
                <a:spcPct val="100000"/>
              </a:lnSpc>
              <a:spcBef>
                <a:spcPts val="0"/>
              </a:spcBef>
              <a:spcAft>
                <a:spcPts val="0"/>
              </a:spcAft>
              <a:buClr>
                <a:srgbClr val="888888"/>
              </a:buClr>
              <a:buSzPts val="900"/>
              <a:buFont typeface="Montserrat"/>
              <a:buNone/>
              <a:defRPr sz="900">
                <a:solidFill>
                  <a:srgbClr val="888888"/>
                </a:solidFill>
              </a:defRPr>
            </a:lvl4pPr>
            <a:lvl5pPr indent="0" lvl="4" marL="0" rtl="0" algn="l">
              <a:lnSpc>
                <a:spcPct val="100000"/>
              </a:lnSpc>
              <a:spcBef>
                <a:spcPts val="0"/>
              </a:spcBef>
              <a:spcAft>
                <a:spcPts val="0"/>
              </a:spcAft>
              <a:buClr>
                <a:srgbClr val="888888"/>
              </a:buClr>
              <a:buSzPts val="900"/>
              <a:buFont typeface="Montserrat"/>
              <a:buNone/>
              <a:defRPr sz="900">
                <a:solidFill>
                  <a:srgbClr val="888888"/>
                </a:solidFill>
              </a:defRPr>
            </a:lvl5pPr>
            <a:lvl6pPr indent="0" lvl="5" marL="0" rtl="0" algn="l">
              <a:lnSpc>
                <a:spcPct val="100000"/>
              </a:lnSpc>
              <a:spcBef>
                <a:spcPts val="0"/>
              </a:spcBef>
              <a:spcAft>
                <a:spcPts val="0"/>
              </a:spcAft>
              <a:buClr>
                <a:srgbClr val="888888"/>
              </a:buClr>
              <a:buSzPts val="900"/>
              <a:buFont typeface="Montserrat"/>
              <a:buNone/>
              <a:defRPr sz="900">
                <a:solidFill>
                  <a:srgbClr val="888888"/>
                </a:solidFill>
              </a:defRPr>
            </a:lvl6pPr>
            <a:lvl7pPr indent="0" lvl="6" marL="0" rtl="0" algn="l">
              <a:lnSpc>
                <a:spcPct val="100000"/>
              </a:lnSpc>
              <a:spcBef>
                <a:spcPts val="0"/>
              </a:spcBef>
              <a:spcAft>
                <a:spcPts val="0"/>
              </a:spcAft>
              <a:buClr>
                <a:srgbClr val="888888"/>
              </a:buClr>
              <a:buSzPts val="900"/>
              <a:buFont typeface="Montserrat"/>
              <a:buNone/>
              <a:defRPr sz="900">
                <a:solidFill>
                  <a:srgbClr val="888888"/>
                </a:solidFill>
              </a:defRPr>
            </a:lvl7pPr>
            <a:lvl8pPr indent="0" lvl="7" marL="0" rtl="0" algn="l">
              <a:lnSpc>
                <a:spcPct val="100000"/>
              </a:lnSpc>
              <a:spcBef>
                <a:spcPts val="0"/>
              </a:spcBef>
              <a:spcAft>
                <a:spcPts val="0"/>
              </a:spcAft>
              <a:buClr>
                <a:srgbClr val="888888"/>
              </a:buClr>
              <a:buSzPts val="900"/>
              <a:buFont typeface="Montserrat"/>
              <a:buNone/>
              <a:defRPr sz="900">
                <a:solidFill>
                  <a:srgbClr val="888888"/>
                </a:solidFill>
              </a:defRPr>
            </a:lvl8pPr>
            <a:lvl9pPr indent="0" lvl="8" marL="0" rtl="0" algn="l">
              <a:lnSpc>
                <a:spcPct val="100000"/>
              </a:lnSpc>
              <a:spcBef>
                <a:spcPts val="0"/>
              </a:spcBef>
              <a:spcAft>
                <a:spcPts val="0"/>
              </a:spcAft>
              <a:buClr>
                <a:srgbClr val="888888"/>
              </a:buClr>
              <a:buSzPts val="900"/>
              <a:buFont typeface="Montserrat"/>
              <a:buNone/>
              <a:defRPr sz="900">
                <a:solidFill>
                  <a:srgbClr val="888888"/>
                </a:solidFill>
              </a:defRPr>
            </a:lvl9pPr>
          </a:lstStyle>
          <a:p>
            <a:pPr indent="0" lvl="0" marL="0" rtl="0" algn="l">
              <a:spcBef>
                <a:spcPts val="0"/>
              </a:spcBef>
              <a:spcAft>
                <a:spcPts val="0"/>
              </a:spcAft>
              <a:buNone/>
            </a:pPr>
            <a:fld id="{00000000-1234-1234-1234-123412341234}" type="slidenum">
              <a:rPr lang="en"/>
              <a:t>‹#›</a:t>
            </a:fld>
            <a:endParaRPr>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2 1">
  <p:cSld name="Genoa Divider Slide 2_1">
    <p:spTree>
      <p:nvGrpSpPr>
        <p:cNvPr id="69" name="Shape 69"/>
        <p:cNvGrpSpPr/>
        <p:nvPr/>
      </p:nvGrpSpPr>
      <p:grpSpPr>
        <a:xfrm>
          <a:off x="0" y="0"/>
          <a:ext cx="0" cy="0"/>
          <a:chOff x="0" y="0"/>
          <a:chExt cx="0" cy="0"/>
        </a:xfrm>
      </p:grpSpPr>
      <p:sp>
        <p:nvSpPr>
          <p:cNvPr id="70" name="Google Shape;70;p18"/>
          <p:cNvSpPr/>
          <p:nvPr/>
        </p:nvSpPr>
        <p:spPr>
          <a:xfrm>
            <a:off x="0" y="726141"/>
            <a:ext cx="8846700" cy="3568200"/>
          </a:xfrm>
          <a:prstGeom prst="round1Rect">
            <a:avLst>
              <a:gd fmla="val 6203" name="adj"/>
            </a:avLst>
          </a:prstGeom>
          <a:solidFill>
            <a:srgbClr val="007FA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71" name="Google Shape;71;p18"/>
          <p:cNvCxnSpPr/>
          <p:nvPr/>
        </p:nvCxnSpPr>
        <p:spPr>
          <a:xfrm>
            <a:off x="0" y="4336677"/>
            <a:ext cx="8846700" cy="0"/>
          </a:xfrm>
          <a:prstGeom prst="straightConnector1">
            <a:avLst/>
          </a:prstGeom>
          <a:noFill/>
          <a:ln cap="flat" cmpd="sng" w="28575">
            <a:solidFill>
              <a:srgbClr val="F68D2E"/>
            </a:solidFill>
            <a:prstDash val="solid"/>
            <a:miter lim="800000"/>
            <a:headEnd len="sm" w="sm" type="none"/>
            <a:tailEnd len="sm" w="sm" type="none"/>
          </a:ln>
        </p:spPr>
      </p:cxnSp>
      <p:sp>
        <p:nvSpPr>
          <p:cNvPr id="72" name="Google Shape;72;p18"/>
          <p:cNvSpPr txBox="1"/>
          <p:nvPr>
            <p:ph type="title"/>
          </p:nvPr>
        </p:nvSpPr>
        <p:spPr>
          <a:xfrm>
            <a:off x="0" y="2365950"/>
            <a:ext cx="8217900" cy="4116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SzPts val="2400"/>
              <a:buNone/>
              <a:defRPr b="1" i="0" sz="2400" u="none" cap="none" strike="noStrike">
                <a:solidFill>
                  <a:schemeClr val="lt1"/>
                </a:solidFill>
              </a:defRPr>
            </a:lvl1pPr>
            <a:lvl2pPr lvl="1"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4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73" name="Google Shape;73;p18"/>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sz="900">
                <a:solidFill>
                  <a:srgbClr val="888888"/>
                </a:solidFill>
                <a:latin typeface="Arial"/>
                <a:ea typeface="Arial"/>
                <a:cs typeface="Arial"/>
                <a:sym typeface="Arial"/>
              </a:defRPr>
            </a:lvl1pPr>
            <a:lvl2pPr indent="0" lvl="1" marL="0" marR="0" rtl="0" algn="l">
              <a:spcBef>
                <a:spcPts val="0"/>
              </a:spcBef>
              <a:spcAft>
                <a:spcPts val="0"/>
              </a:spcAft>
              <a:buNone/>
              <a:defRPr sz="900">
                <a:solidFill>
                  <a:srgbClr val="888888"/>
                </a:solidFill>
                <a:latin typeface="Arial"/>
                <a:ea typeface="Arial"/>
                <a:cs typeface="Arial"/>
                <a:sym typeface="Arial"/>
              </a:defRPr>
            </a:lvl2pPr>
            <a:lvl3pPr indent="0" lvl="2" marL="0" marR="0" rtl="0" algn="l">
              <a:spcBef>
                <a:spcPts val="0"/>
              </a:spcBef>
              <a:spcAft>
                <a:spcPts val="0"/>
              </a:spcAft>
              <a:buNone/>
              <a:defRPr sz="900">
                <a:solidFill>
                  <a:srgbClr val="888888"/>
                </a:solidFill>
                <a:latin typeface="Arial"/>
                <a:ea typeface="Arial"/>
                <a:cs typeface="Arial"/>
                <a:sym typeface="Arial"/>
              </a:defRPr>
            </a:lvl3pPr>
            <a:lvl4pPr indent="0" lvl="3" marL="0" marR="0" rtl="0" algn="l">
              <a:spcBef>
                <a:spcPts val="0"/>
              </a:spcBef>
              <a:spcAft>
                <a:spcPts val="0"/>
              </a:spcAft>
              <a:buNone/>
              <a:defRPr sz="900">
                <a:solidFill>
                  <a:srgbClr val="888888"/>
                </a:solidFill>
                <a:latin typeface="Arial"/>
                <a:ea typeface="Arial"/>
                <a:cs typeface="Arial"/>
                <a:sym typeface="Arial"/>
              </a:defRPr>
            </a:lvl4pPr>
            <a:lvl5pPr indent="0" lvl="4" marL="0" marR="0" rtl="0" algn="l">
              <a:spcBef>
                <a:spcPts val="0"/>
              </a:spcBef>
              <a:spcAft>
                <a:spcPts val="0"/>
              </a:spcAft>
              <a:buNone/>
              <a:defRPr sz="900">
                <a:solidFill>
                  <a:srgbClr val="888888"/>
                </a:solidFill>
                <a:latin typeface="Arial"/>
                <a:ea typeface="Arial"/>
                <a:cs typeface="Arial"/>
                <a:sym typeface="Arial"/>
              </a:defRPr>
            </a:lvl5pPr>
            <a:lvl6pPr indent="0" lvl="5" marL="0" marR="0" rtl="0" algn="l">
              <a:spcBef>
                <a:spcPts val="0"/>
              </a:spcBef>
              <a:spcAft>
                <a:spcPts val="0"/>
              </a:spcAft>
              <a:buNone/>
              <a:defRPr sz="900">
                <a:solidFill>
                  <a:srgbClr val="888888"/>
                </a:solidFill>
                <a:latin typeface="Arial"/>
                <a:ea typeface="Arial"/>
                <a:cs typeface="Arial"/>
                <a:sym typeface="Arial"/>
              </a:defRPr>
            </a:lvl6pPr>
            <a:lvl7pPr indent="0" lvl="6" marL="0" marR="0" rtl="0" algn="l">
              <a:spcBef>
                <a:spcPts val="0"/>
              </a:spcBef>
              <a:spcAft>
                <a:spcPts val="0"/>
              </a:spcAft>
              <a:buNone/>
              <a:defRPr sz="900">
                <a:solidFill>
                  <a:srgbClr val="888888"/>
                </a:solidFill>
                <a:latin typeface="Arial"/>
                <a:ea typeface="Arial"/>
                <a:cs typeface="Arial"/>
                <a:sym typeface="Arial"/>
              </a:defRPr>
            </a:lvl7pPr>
            <a:lvl8pPr indent="0" lvl="7" marL="0" marR="0" rtl="0" algn="l">
              <a:spcBef>
                <a:spcPts val="0"/>
              </a:spcBef>
              <a:spcAft>
                <a:spcPts val="0"/>
              </a:spcAft>
              <a:buNone/>
              <a:defRPr sz="900">
                <a:solidFill>
                  <a:srgbClr val="888888"/>
                </a:solidFill>
                <a:latin typeface="Arial"/>
                <a:ea typeface="Arial"/>
                <a:cs typeface="Arial"/>
                <a:sym typeface="Arial"/>
              </a:defRPr>
            </a:lvl8pPr>
            <a:lvl9pPr indent="0" lvl="8" marL="0" marR="0" rtl="0" algn="l">
              <a:spcBef>
                <a:spcPts val="0"/>
              </a:spcBef>
              <a:spcAft>
                <a:spcPts val="0"/>
              </a:spcAft>
              <a:buNone/>
              <a:defRPr sz="9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1 1 2">
  <p:cSld name="TITLE_AND_BODY_3">
    <p:spTree>
      <p:nvGrpSpPr>
        <p:cNvPr id="74" name="Shape 74"/>
        <p:cNvGrpSpPr/>
        <p:nvPr/>
      </p:nvGrpSpPr>
      <p:grpSpPr>
        <a:xfrm>
          <a:off x="0" y="0"/>
          <a:ext cx="0" cy="0"/>
          <a:chOff x="0" y="0"/>
          <a:chExt cx="0" cy="0"/>
        </a:xfrm>
      </p:grpSpPr>
      <p:sp>
        <p:nvSpPr>
          <p:cNvPr id="75" name="Google Shape;75;p19"/>
          <p:cNvSpPr/>
          <p:nvPr/>
        </p:nvSpPr>
        <p:spPr>
          <a:xfrm>
            <a:off x="-1" y="726140"/>
            <a:ext cx="8846766" cy="3568050"/>
          </a:xfrm>
          <a:custGeom>
            <a:rect b="b" l="l" r="r" t="t"/>
            <a:pathLst>
              <a:path extrusionOk="0" h="21600" w="21600">
                <a:moveTo>
                  <a:pt x="0" y="0"/>
                </a:moveTo>
                <a:lnTo>
                  <a:pt x="21060" y="0"/>
                </a:lnTo>
                <a:cubicBezTo>
                  <a:pt x="21358" y="0"/>
                  <a:pt x="21600" y="600"/>
                  <a:pt x="21600" y="1340"/>
                </a:cubicBezTo>
                <a:lnTo>
                  <a:pt x="21600" y="21600"/>
                </a:lnTo>
                <a:lnTo>
                  <a:pt x="0" y="2160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cxnSp>
        <p:nvCxnSpPr>
          <p:cNvPr id="76" name="Google Shape;76;p19"/>
          <p:cNvCxnSpPr/>
          <p:nvPr/>
        </p:nvCxnSpPr>
        <p:spPr>
          <a:xfrm>
            <a:off x="-1" y="4336676"/>
            <a:ext cx="8846700" cy="0"/>
          </a:xfrm>
          <a:prstGeom prst="straightConnector1">
            <a:avLst/>
          </a:prstGeom>
          <a:noFill/>
          <a:ln cap="flat" cmpd="sng" w="28575">
            <a:solidFill>
              <a:schemeClr val="accent4"/>
            </a:solidFill>
            <a:prstDash val="solid"/>
            <a:miter lim="8000"/>
            <a:headEnd len="sm" w="sm" type="none"/>
            <a:tailEnd len="sm" w="sm" type="none"/>
          </a:ln>
        </p:spPr>
      </p:cxnSp>
      <p:sp>
        <p:nvSpPr>
          <p:cNvPr id="77" name="Google Shape;77;p19"/>
          <p:cNvSpPr txBox="1"/>
          <p:nvPr>
            <p:ph idx="12" type="sldNum"/>
          </p:nvPr>
        </p:nvSpPr>
        <p:spPr>
          <a:xfrm>
            <a:off x="628650" y="4798463"/>
            <a:ext cx="199800" cy="211500"/>
          </a:xfrm>
          <a:prstGeom prst="rect">
            <a:avLst/>
          </a:prstGeom>
          <a:noFill/>
          <a:ln>
            <a:noFill/>
          </a:ln>
        </p:spPr>
        <p:txBody>
          <a:bodyPr anchorCtr="0" anchor="ctr" bIns="34250" lIns="34250" spcFirstLastPara="1" rIns="34250" wrap="square" tIns="34250">
            <a:noAutofit/>
          </a:bodyPr>
          <a:lstStyle>
            <a:lvl1pPr indent="0" lvl="0" marL="0" rtl="0" algn="l">
              <a:lnSpc>
                <a:spcPct val="100000"/>
              </a:lnSpc>
              <a:spcBef>
                <a:spcPts val="0"/>
              </a:spcBef>
              <a:spcAft>
                <a:spcPts val="0"/>
              </a:spcAft>
              <a:buClr>
                <a:srgbClr val="888888"/>
              </a:buClr>
              <a:buSzPts val="900"/>
              <a:buFont typeface="Montserrat"/>
              <a:buNone/>
              <a:defRPr sz="900">
                <a:solidFill>
                  <a:srgbClr val="888888"/>
                </a:solidFill>
              </a:defRPr>
            </a:lvl1pPr>
            <a:lvl2pPr indent="0" lvl="1" marL="0" rtl="0" algn="l">
              <a:lnSpc>
                <a:spcPct val="100000"/>
              </a:lnSpc>
              <a:spcBef>
                <a:spcPts val="0"/>
              </a:spcBef>
              <a:spcAft>
                <a:spcPts val="0"/>
              </a:spcAft>
              <a:buClr>
                <a:srgbClr val="888888"/>
              </a:buClr>
              <a:buSzPts val="900"/>
              <a:buFont typeface="Montserrat"/>
              <a:buNone/>
              <a:defRPr sz="900">
                <a:solidFill>
                  <a:srgbClr val="888888"/>
                </a:solidFill>
              </a:defRPr>
            </a:lvl2pPr>
            <a:lvl3pPr indent="0" lvl="2" marL="0" rtl="0" algn="l">
              <a:lnSpc>
                <a:spcPct val="100000"/>
              </a:lnSpc>
              <a:spcBef>
                <a:spcPts val="0"/>
              </a:spcBef>
              <a:spcAft>
                <a:spcPts val="0"/>
              </a:spcAft>
              <a:buClr>
                <a:srgbClr val="888888"/>
              </a:buClr>
              <a:buSzPts val="900"/>
              <a:buFont typeface="Montserrat"/>
              <a:buNone/>
              <a:defRPr sz="900">
                <a:solidFill>
                  <a:srgbClr val="888888"/>
                </a:solidFill>
              </a:defRPr>
            </a:lvl3pPr>
            <a:lvl4pPr indent="0" lvl="3" marL="0" rtl="0" algn="l">
              <a:lnSpc>
                <a:spcPct val="100000"/>
              </a:lnSpc>
              <a:spcBef>
                <a:spcPts val="0"/>
              </a:spcBef>
              <a:spcAft>
                <a:spcPts val="0"/>
              </a:spcAft>
              <a:buClr>
                <a:srgbClr val="888888"/>
              </a:buClr>
              <a:buSzPts val="900"/>
              <a:buFont typeface="Montserrat"/>
              <a:buNone/>
              <a:defRPr sz="900">
                <a:solidFill>
                  <a:srgbClr val="888888"/>
                </a:solidFill>
              </a:defRPr>
            </a:lvl4pPr>
            <a:lvl5pPr indent="0" lvl="4" marL="0" rtl="0" algn="l">
              <a:lnSpc>
                <a:spcPct val="100000"/>
              </a:lnSpc>
              <a:spcBef>
                <a:spcPts val="0"/>
              </a:spcBef>
              <a:spcAft>
                <a:spcPts val="0"/>
              </a:spcAft>
              <a:buClr>
                <a:srgbClr val="888888"/>
              </a:buClr>
              <a:buSzPts val="900"/>
              <a:buFont typeface="Montserrat"/>
              <a:buNone/>
              <a:defRPr sz="900">
                <a:solidFill>
                  <a:srgbClr val="888888"/>
                </a:solidFill>
              </a:defRPr>
            </a:lvl5pPr>
            <a:lvl6pPr indent="0" lvl="5" marL="0" rtl="0" algn="l">
              <a:lnSpc>
                <a:spcPct val="100000"/>
              </a:lnSpc>
              <a:spcBef>
                <a:spcPts val="0"/>
              </a:spcBef>
              <a:spcAft>
                <a:spcPts val="0"/>
              </a:spcAft>
              <a:buClr>
                <a:srgbClr val="888888"/>
              </a:buClr>
              <a:buSzPts val="900"/>
              <a:buFont typeface="Montserrat"/>
              <a:buNone/>
              <a:defRPr sz="900">
                <a:solidFill>
                  <a:srgbClr val="888888"/>
                </a:solidFill>
              </a:defRPr>
            </a:lvl6pPr>
            <a:lvl7pPr indent="0" lvl="6" marL="0" rtl="0" algn="l">
              <a:lnSpc>
                <a:spcPct val="100000"/>
              </a:lnSpc>
              <a:spcBef>
                <a:spcPts val="0"/>
              </a:spcBef>
              <a:spcAft>
                <a:spcPts val="0"/>
              </a:spcAft>
              <a:buClr>
                <a:srgbClr val="888888"/>
              </a:buClr>
              <a:buSzPts val="900"/>
              <a:buFont typeface="Montserrat"/>
              <a:buNone/>
              <a:defRPr sz="900">
                <a:solidFill>
                  <a:srgbClr val="888888"/>
                </a:solidFill>
              </a:defRPr>
            </a:lvl7pPr>
            <a:lvl8pPr indent="0" lvl="7" marL="0" rtl="0" algn="l">
              <a:lnSpc>
                <a:spcPct val="100000"/>
              </a:lnSpc>
              <a:spcBef>
                <a:spcPts val="0"/>
              </a:spcBef>
              <a:spcAft>
                <a:spcPts val="0"/>
              </a:spcAft>
              <a:buClr>
                <a:srgbClr val="888888"/>
              </a:buClr>
              <a:buSzPts val="900"/>
              <a:buFont typeface="Montserrat"/>
              <a:buNone/>
              <a:defRPr sz="900">
                <a:solidFill>
                  <a:srgbClr val="888888"/>
                </a:solidFill>
              </a:defRPr>
            </a:lvl8pPr>
            <a:lvl9pPr indent="0" lvl="8" marL="0" rtl="0" algn="l">
              <a:lnSpc>
                <a:spcPct val="100000"/>
              </a:lnSpc>
              <a:spcBef>
                <a:spcPts val="0"/>
              </a:spcBef>
              <a:spcAft>
                <a:spcPts val="0"/>
              </a:spcAft>
              <a:buClr>
                <a:srgbClr val="888888"/>
              </a:buClr>
              <a:buSzPts val="900"/>
              <a:buFont typeface="Montserrat"/>
              <a:buNone/>
              <a:defRPr sz="900">
                <a:solidFill>
                  <a:srgbClr val="888888"/>
                </a:solidFill>
              </a:defRPr>
            </a:lvl9pPr>
          </a:lstStyle>
          <a:p>
            <a:pPr indent="0" lvl="0" marL="0" rtl="0" algn="l">
              <a:spcBef>
                <a:spcPts val="0"/>
              </a:spcBef>
              <a:spcAft>
                <a:spcPts val="0"/>
              </a:spcAft>
              <a:buNone/>
            </a:pPr>
            <a:fld id="{00000000-1234-1234-1234-123412341234}" type="slidenum">
              <a:rPr lang="en"/>
              <a:t>‹#›</a:t>
            </a:fld>
            <a:endParaRPr>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Title">
  <p:cSld name="Genoa Title">
    <p:spTree>
      <p:nvGrpSpPr>
        <p:cNvPr id="85" name="Shape 85"/>
        <p:cNvGrpSpPr/>
        <p:nvPr/>
      </p:nvGrpSpPr>
      <p:grpSpPr>
        <a:xfrm>
          <a:off x="0" y="0"/>
          <a:ext cx="0" cy="0"/>
          <a:chOff x="0" y="0"/>
          <a:chExt cx="0" cy="0"/>
        </a:xfrm>
      </p:grpSpPr>
      <p:sp>
        <p:nvSpPr>
          <p:cNvPr id="86" name="Google Shape;86;p21"/>
          <p:cNvSpPr/>
          <p:nvPr/>
        </p:nvSpPr>
        <p:spPr>
          <a:xfrm>
            <a:off x="0" y="1714500"/>
            <a:ext cx="8435100" cy="2605800"/>
          </a:xfrm>
          <a:prstGeom prst="round1Rect">
            <a:avLst>
              <a:gd fmla="val 12704" name="adj"/>
            </a:avLst>
          </a:prstGeom>
          <a:solidFill>
            <a:srgbClr val="004C9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 name="Google Shape;87;p21"/>
          <p:cNvSpPr txBox="1"/>
          <p:nvPr>
            <p:ph type="ctrTitle"/>
          </p:nvPr>
        </p:nvSpPr>
        <p:spPr>
          <a:xfrm>
            <a:off x="381000" y="1733549"/>
            <a:ext cx="7620000" cy="1219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SzPts val="1100"/>
              <a:buFont typeface="Montserrat SemiBold"/>
              <a:buNone/>
              <a:defRPr i="0" sz="3300" u="none" cap="none" strike="noStrike">
                <a:solidFill>
                  <a:schemeClr val="lt1"/>
                </a:solidFill>
                <a:latin typeface="Montserrat SemiBold"/>
                <a:ea typeface="Montserrat SemiBold"/>
                <a:cs typeface="Montserrat SemiBold"/>
                <a:sym typeface="Montserrat SemiBold"/>
              </a:defRPr>
            </a:lvl1pPr>
            <a:lvl2pPr lvl="1"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9pPr>
          </a:lstStyle>
          <a:p/>
        </p:txBody>
      </p:sp>
      <p:sp>
        <p:nvSpPr>
          <p:cNvPr id="88" name="Google Shape;88;p21"/>
          <p:cNvSpPr txBox="1"/>
          <p:nvPr>
            <p:ph idx="1" type="subTitle"/>
          </p:nvPr>
        </p:nvSpPr>
        <p:spPr>
          <a:xfrm>
            <a:off x="381000" y="3063478"/>
            <a:ext cx="7620000" cy="124170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800"/>
              </a:spcBef>
              <a:spcAft>
                <a:spcPts val="0"/>
              </a:spcAft>
              <a:buClr>
                <a:srgbClr val="D22630"/>
              </a:buClr>
              <a:buSzPts val="1800"/>
              <a:buFont typeface="Montserrat"/>
              <a:buNone/>
              <a:defRPr i="0" sz="1800" u="none" cap="none" strike="noStrike">
                <a:solidFill>
                  <a:schemeClr val="lt1"/>
                </a:solidFill>
                <a:latin typeface="Montserrat"/>
                <a:ea typeface="Montserrat"/>
                <a:cs typeface="Montserrat"/>
                <a:sym typeface="Montserrat"/>
              </a:defRPr>
            </a:lvl1pPr>
            <a:lvl2pPr lvl="1" marR="0" rtl="0" algn="ctr">
              <a:lnSpc>
                <a:spcPct val="100000"/>
              </a:lnSpc>
              <a:spcBef>
                <a:spcPts val="400"/>
              </a:spcBef>
              <a:spcAft>
                <a:spcPts val="0"/>
              </a:spcAft>
              <a:buClr>
                <a:srgbClr val="75787B"/>
              </a:buClr>
              <a:buSzPts val="1500"/>
              <a:buFont typeface="Noto Sans Symbols"/>
              <a:buNone/>
              <a:defRPr b="0" i="0" sz="1500" u="none" cap="none" strike="noStrike">
                <a:solidFill>
                  <a:srgbClr val="75787B"/>
                </a:solidFill>
                <a:latin typeface="Arial"/>
                <a:ea typeface="Arial"/>
                <a:cs typeface="Arial"/>
                <a:sym typeface="Arial"/>
              </a:defRPr>
            </a:lvl2pPr>
            <a:lvl3pPr lvl="2" marR="0" rtl="0" algn="ctr">
              <a:lnSpc>
                <a:spcPct val="100000"/>
              </a:lnSpc>
              <a:spcBef>
                <a:spcPts val="400"/>
              </a:spcBef>
              <a:spcAft>
                <a:spcPts val="0"/>
              </a:spcAft>
              <a:buClr>
                <a:schemeClr val="accent1"/>
              </a:buClr>
              <a:buSzPts val="1400"/>
              <a:buFont typeface="Arial"/>
              <a:buNone/>
              <a:defRPr b="0" i="0" sz="1400" u="none" cap="none" strike="noStrike">
                <a:solidFill>
                  <a:srgbClr val="75787B"/>
                </a:solidFill>
                <a:latin typeface="Arial"/>
                <a:ea typeface="Arial"/>
                <a:cs typeface="Arial"/>
                <a:sym typeface="Arial"/>
              </a:defRPr>
            </a:lvl3pPr>
            <a:lvl4pPr lvl="3" marR="0" rtl="0" algn="ctr">
              <a:lnSpc>
                <a:spcPct val="100000"/>
              </a:lnSpc>
              <a:spcBef>
                <a:spcPts val="400"/>
              </a:spcBef>
              <a:spcAft>
                <a:spcPts val="0"/>
              </a:spcAft>
              <a:buClr>
                <a:srgbClr val="75787B"/>
              </a:buClr>
              <a:buSzPts val="1200"/>
              <a:buFont typeface="Noto Sans Symbols"/>
              <a:buNone/>
              <a:defRPr b="0" i="0" sz="1200" u="none" cap="none" strike="noStrike">
                <a:solidFill>
                  <a:srgbClr val="75787B"/>
                </a:solidFill>
                <a:latin typeface="Arial"/>
                <a:ea typeface="Arial"/>
                <a:cs typeface="Arial"/>
                <a:sym typeface="Arial"/>
              </a:defRPr>
            </a:lvl4pPr>
            <a:lvl5pPr lvl="4" marR="0" rtl="0" algn="ctr">
              <a:lnSpc>
                <a:spcPct val="100000"/>
              </a:lnSpc>
              <a:spcBef>
                <a:spcPts val="400"/>
              </a:spcBef>
              <a:spcAft>
                <a:spcPts val="0"/>
              </a:spcAft>
              <a:buClr>
                <a:srgbClr val="75787B"/>
              </a:buClr>
              <a:buSzPts val="1200"/>
              <a:buFont typeface="Arial"/>
              <a:buNone/>
              <a:defRPr b="0" i="0" sz="1200" u="none" cap="none" strike="noStrike">
                <a:solidFill>
                  <a:srgbClr val="75787B"/>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cxnSp>
        <p:nvCxnSpPr>
          <p:cNvPr id="89" name="Google Shape;89;p21"/>
          <p:cNvCxnSpPr/>
          <p:nvPr/>
        </p:nvCxnSpPr>
        <p:spPr>
          <a:xfrm>
            <a:off x="0" y="4377018"/>
            <a:ext cx="8435100" cy="0"/>
          </a:xfrm>
          <a:prstGeom prst="straightConnector1">
            <a:avLst/>
          </a:prstGeom>
          <a:noFill/>
          <a:ln cap="flat" cmpd="sng" w="28575">
            <a:solidFill>
              <a:srgbClr val="F68D2E"/>
            </a:solidFill>
            <a:prstDash val="solid"/>
            <a:miter lim="800000"/>
            <a:headEnd len="sm" w="sm" type="none"/>
            <a:tailEnd len="sm" w="sm" type="none"/>
          </a:ln>
        </p:spPr>
      </p:cxnSp>
      <p:sp>
        <p:nvSpPr>
          <p:cNvPr id="90" name="Google Shape;90;p21"/>
          <p:cNvSpPr/>
          <p:nvPr/>
        </p:nvSpPr>
        <p:spPr>
          <a:xfrm>
            <a:off x="7795932" y="4487956"/>
            <a:ext cx="1347900" cy="655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1" name="Google Shape;91;p21"/>
          <p:cNvPicPr preferRelativeResize="0"/>
          <p:nvPr/>
        </p:nvPicPr>
        <p:blipFill>
          <a:blip r:embed="rId2">
            <a:alphaModFix/>
          </a:blip>
          <a:stretch>
            <a:fillRect/>
          </a:stretch>
        </p:blipFill>
        <p:spPr>
          <a:xfrm>
            <a:off x="6740888" y="669656"/>
            <a:ext cx="1694363" cy="6753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Intro/Outline">
  <p:cSld name="Genoa Intro/Outline">
    <p:spTree>
      <p:nvGrpSpPr>
        <p:cNvPr id="92" name="Shape 92"/>
        <p:cNvGrpSpPr/>
        <p:nvPr/>
      </p:nvGrpSpPr>
      <p:grpSpPr>
        <a:xfrm>
          <a:off x="0" y="0"/>
          <a:ext cx="0" cy="0"/>
          <a:chOff x="0" y="0"/>
          <a:chExt cx="0" cy="0"/>
        </a:xfrm>
      </p:grpSpPr>
      <p:sp>
        <p:nvSpPr>
          <p:cNvPr id="93" name="Google Shape;93;p22"/>
          <p:cNvSpPr/>
          <p:nvPr/>
        </p:nvSpPr>
        <p:spPr>
          <a:xfrm>
            <a:off x="0" y="726141"/>
            <a:ext cx="8846700" cy="3568200"/>
          </a:xfrm>
          <a:prstGeom prst="round1Rect">
            <a:avLst>
              <a:gd fmla="val 6203" name="adj"/>
            </a:avLst>
          </a:prstGeom>
          <a:solidFill>
            <a:srgbClr val="004C9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22"/>
          <p:cNvSpPr txBox="1"/>
          <p:nvPr>
            <p:ph type="title"/>
          </p:nvPr>
        </p:nvSpPr>
        <p:spPr>
          <a:xfrm>
            <a:off x="628650" y="873919"/>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l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95" name="Google Shape;95;p22"/>
          <p:cNvSpPr txBox="1"/>
          <p:nvPr>
            <p:ph idx="1" type="body"/>
          </p:nvPr>
        </p:nvSpPr>
        <p:spPr>
          <a:xfrm>
            <a:off x="628650" y="1969294"/>
            <a:ext cx="7886700" cy="222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Montserrat"/>
              <a:buChar char="•"/>
              <a:defRPr i="0" sz="2100" u="none" cap="none" strike="noStrike">
                <a:solidFill>
                  <a:schemeClr val="lt1"/>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chemeClr val="lt1"/>
              </a:buClr>
              <a:buSzPts val="1800"/>
              <a:buFont typeface="Montserrat"/>
              <a:buChar char="▪"/>
              <a:defRPr i="0" sz="1800" u="none" cap="none" strike="noStrike">
                <a:solidFill>
                  <a:schemeClr val="lt1"/>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2"/>
              </a:buClr>
              <a:buSzPts val="1500"/>
              <a:buFont typeface="Montserrat"/>
              <a:buChar char="•"/>
              <a:defRPr i="0" sz="15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chemeClr val="lt1"/>
              </a:buClr>
              <a:buSzPts val="1400"/>
              <a:buFont typeface="Montserrat"/>
              <a:buChar char="▪"/>
              <a:defRPr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chemeClr val="lt1"/>
              </a:buClr>
              <a:buSzPts val="1400"/>
              <a:buFont typeface="Montserrat"/>
              <a:buChar char="•"/>
              <a:defRPr i="0" sz="1400" u="none" cap="none" strike="noStrike">
                <a:solidFill>
                  <a:schemeClr val="lt1"/>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cxnSp>
        <p:nvCxnSpPr>
          <p:cNvPr id="96" name="Google Shape;96;p22"/>
          <p:cNvCxnSpPr/>
          <p:nvPr/>
        </p:nvCxnSpPr>
        <p:spPr>
          <a:xfrm>
            <a:off x="0" y="4336677"/>
            <a:ext cx="8846700" cy="0"/>
          </a:xfrm>
          <a:prstGeom prst="straightConnector1">
            <a:avLst/>
          </a:prstGeom>
          <a:noFill/>
          <a:ln cap="flat" cmpd="sng" w="28575">
            <a:solidFill>
              <a:srgbClr val="F68D2E"/>
            </a:solidFill>
            <a:prstDash val="solid"/>
            <a:miter lim="800000"/>
            <a:headEnd len="sm" w="sm" type="none"/>
            <a:tailEnd len="sm" w="sm" type="none"/>
          </a:ln>
        </p:spPr>
      </p:cxnSp>
      <p:sp>
        <p:nvSpPr>
          <p:cNvPr id="97" name="Google Shape;97;p22"/>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Normal">
  <p:cSld name="Genoa Content Normal">
    <p:spTree>
      <p:nvGrpSpPr>
        <p:cNvPr id="98" name="Shape 98"/>
        <p:cNvGrpSpPr/>
        <p:nvPr/>
      </p:nvGrpSpPr>
      <p:grpSpPr>
        <a:xfrm>
          <a:off x="0" y="0"/>
          <a:ext cx="0" cy="0"/>
          <a:chOff x="0" y="0"/>
          <a:chExt cx="0" cy="0"/>
        </a:xfrm>
      </p:grpSpPr>
      <p:sp>
        <p:nvSpPr>
          <p:cNvPr id="99" name="Google Shape;99;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00" name="Google Shape;100;p23"/>
          <p:cNvSpPr txBox="1"/>
          <p:nvPr>
            <p:ph idx="1" type="body"/>
          </p:nvPr>
        </p:nvSpPr>
        <p:spPr>
          <a:xfrm>
            <a:off x="628650" y="1369219"/>
            <a:ext cx="7886700" cy="2926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Montserrat"/>
              <a:buChar char="•"/>
              <a:defRPr i="0" sz="2100" u="none" cap="none" strike="noStrike">
                <a:solidFill>
                  <a:schemeClr val="dk2"/>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chemeClr val="dk2"/>
              </a:buClr>
              <a:buSzPts val="1800"/>
              <a:buFont typeface="Montserrat"/>
              <a:buChar char="▪"/>
              <a:defRPr i="0" sz="1800" u="none" cap="none" strike="noStrike">
                <a:solidFill>
                  <a:schemeClr val="dk2"/>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1"/>
              </a:buClr>
              <a:buSzPts val="1500"/>
              <a:buFont typeface="Montserrat"/>
              <a:buChar char="•"/>
              <a:defRPr i="0" sz="15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01" name="Google Shape;101;p23"/>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Two Column">
  <p:cSld name="Genoa Content Two Column">
    <p:spTree>
      <p:nvGrpSpPr>
        <p:cNvPr id="102" name="Shape 102"/>
        <p:cNvGrpSpPr/>
        <p:nvPr/>
      </p:nvGrpSpPr>
      <p:grpSpPr>
        <a:xfrm>
          <a:off x="0" y="0"/>
          <a:ext cx="0" cy="0"/>
          <a:chOff x="0" y="0"/>
          <a:chExt cx="0" cy="0"/>
        </a:xfrm>
      </p:grpSpPr>
      <p:sp>
        <p:nvSpPr>
          <p:cNvPr id="103" name="Google Shape;103;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04" name="Google Shape;104;p24"/>
          <p:cNvSpPr txBox="1"/>
          <p:nvPr>
            <p:ph idx="1" type="body"/>
          </p:nvPr>
        </p:nvSpPr>
        <p:spPr>
          <a:xfrm>
            <a:off x="628650" y="1369219"/>
            <a:ext cx="3856200" cy="2926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Montserrat"/>
              <a:buChar char="•"/>
              <a:defRPr i="0" sz="2100" u="none" cap="none" strike="noStrike">
                <a:solidFill>
                  <a:schemeClr val="dk2"/>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chemeClr val="dk2"/>
              </a:buClr>
              <a:buSzPts val="1800"/>
              <a:buFont typeface="Montserrat"/>
              <a:buChar char="▪"/>
              <a:defRPr i="0" sz="1800" u="none" cap="none" strike="noStrike">
                <a:solidFill>
                  <a:schemeClr val="dk2"/>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1"/>
              </a:buClr>
              <a:buSzPts val="1500"/>
              <a:buFont typeface="Montserrat"/>
              <a:buChar char="•"/>
              <a:defRPr i="0" sz="15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05" name="Google Shape;105;p24"/>
          <p:cNvSpPr txBox="1"/>
          <p:nvPr>
            <p:ph idx="2" type="body"/>
          </p:nvPr>
        </p:nvSpPr>
        <p:spPr>
          <a:xfrm>
            <a:off x="4659086" y="1369219"/>
            <a:ext cx="3856200" cy="2926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Arial"/>
              <a:buChar char="•"/>
              <a:defRPr b="0" i="0" sz="2100" u="none" cap="none" strike="noStrike">
                <a:solidFill>
                  <a:schemeClr val="dk2"/>
                </a:solidFill>
                <a:latin typeface="Arial"/>
                <a:ea typeface="Arial"/>
                <a:cs typeface="Arial"/>
                <a:sym typeface="Arial"/>
              </a:defRPr>
            </a:lvl1pPr>
            <a:lvl2pPr indent="-342900" lvl="1" marL="914400" marR="0" rtl="0" algn="l">
              <a:lnSpc>
                <a:spcPct val="100000"/>
              </a:lnSpc>
              <a:spcBef>
                <a:spcPts val="400"/>
              </a:spcBef>
              <a:spcAft>
                <a:spcPts val="0"/>
              </a:spcAft>
              <a:buClr>
                <a:schemeClr val="dk2"/>
              </a:buClr>
              <a:buSzPts val="1800"/>
              <a:buFont typeface="Noto Sans Symbols"/>
              <a:buChar char="▪"/>
              <a:defRPr b="0" i="0" sz="1800" u="none" cap="none" strike="noStrike">
                <a:solidFill>
                  <a:schemeClr val="dk2"/>
                </a:solidFill>
                <a:latin typeface="Arial"/>
                <a:ea typeface="Arial"/>
                <a:cs typeface="Arial"/>
                <a:sym typeface="Arial"/>
              </a:defRPr>
            </a:lvl2pPr>
            <a:lvl3pPr indent="-323850" lvl="2" marL="1371600" marR="0" rtl="0" algn="l">
              <a:lnSpc>
                <a:spcPct val="100000"/>
              </a:lnSpc>
              <a:spcBef>
                <a:spcPts val="400"/>
              </a:spcBef>
              <a:spcAft>
                <a:spcPts val="0"/>
              </a:spcAft>
              <a:buClr>
                <a:schemeClr val="accent1"/>
              </a:buClr>
              <a:buSzPts val="1500"/>
              <a:buFont typeface="Arial"/>
              <a:buChar char="•"/>
              <a:defRPr b="0" i="0" sz="1500" u="none" cap="none" strike="noStrike">
                <a:solidFill>
                  <a:schemeClr val="dk2"/>
                </a:solidFill>
                <a:latin typeface="Arial"/>
                <a:ea typeface="Arial"/>
                <a:cs typeface="Arial"/>
                <a:sym typeface="Arial"/>
              </a:defRPr>
            </a:lvl3pPr>
            <a:lvl4pPr indent="-317500" lvl="3" marL="1828800" marR="0" rtl="0" algn="l">
              <a:lnSpc>
                <a:spcPct val="100000"/>
              </a:lnSpc>
              <a:spcBef>
                <a:spcPts val="400"/>
              </a:spcBef>
              <a:spcAft>
                <a:spcPts val="0"/>
              </a:spcAft>
              <a:buClr>
                <a:schemeClr val="dk2"/>
              </a:buClr>
              <a:buSzPts val="1400"/>
              <a:buFont typeface="Noto Sans Symbols"/>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6" name="Google Shape;106;p24"/>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1pPr>
            <a:lvl2pPr indent="0" lvl="1"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2pPr>
            <a:lvl3pPr indent="0" lvl="2"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3pPr>
            <a:lvl4pPr indent="0" lvl="3"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4pPr>
            <a:lvl5pPr indent="0" lvl="4"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5pPr>
            <a:lvl6pPr indent="0" lvl="5"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6pPr>
            <a:lvl7pPr indent="0" lvl="6"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7pPr>
            <a:lvl8pPr indent="0" lvl="7"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8pPr>
            <a:lvl9pPr indent="0" lvl="8" marL="0" marR="0" rtl="0" algn="l">
              <a:spcBef>
                <a:spcPts val="0"/>
              </a:spcBef>
              <a:spcAft>
                <a:spcPts val="0"/>
              </a:spcAft>
              <a:buNone/>
              <a:defRPr i="0" sz="900" u="none" cap="none" strike="noStrike">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Text Only">
  <p:cSld name="Genoa Content Text Only">
    <p:spTree>
      <p:nvGrpSpPr>
        <p:cNvPr id="107" name="Shape 107"/>
        <p:cNvGrpSpPr/>
        <p:nvPr/>
      </p:nvGrpSpPr>
      <p:grpSpPr>
        <a:xfrm>
          <a:off x="0" y="0"/>
          <a:ext cx="0" cy="0"/>
          <a:chOff x="0" y="0"/>
          <a:chExt cx="0" cy="0"/>
        </a:xfrm>
      </p:grpSpPr>
      <p:sp>
        <p:nvSpPr>
          <p:cNvPr id="108" name="Google Shape;108;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09" name="Google Shape;109;p25"/>
          <p:cNvSpPr txBox="1"/>
          <p:nvPr>
            <p:ph idx="1" type="body"/>
          </p:nvPr>
        </p:nvSpPr>
        <p:spPr>
          <a:xfrm>
            <a:off x="628650" y="1369219"/>
            <a:ext cx="7886700" cy="29265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rgbClr val="D22630"/>
              </a:buClr>
              <a:buSzPts val="1800"/>
              <a:buFont typeface="Montserrat"/>
              <a:buNone/>
              <a:defRPr i="0" sz="1800" u="none" cap="none" strike="noStrike">
                <a:solidFill>
                  <a:schemeClr val="dk2"/>
                </a:solidFill>
                <a:latin typeface="Montserrat"/>
                <a:ea typeface="Montserrat"/>
                <a:cs typeface="Montserrat"/>
                <a:sym typeface="Montserrat"/>
              </a:defRPr>
            </a:lvl1pPr>
            <a:lvl2pPr indent="-228600" lvl="1" marL="914400" marR="0" rtl="0" algn="l">
              <a:lnSpc>
                <a:spcPct val="100000"/>
              </a:lnSpc>
              <a:spcBef>
                <a:spcPts val="400"/>
              </a:spcBef>
              <a:spcAft>
                <a:spcPts val="0"/>
              </a:spcAft>
              <a:buClr>
                <a:schemeClr val="dk2"/>
              </a:buClr>
              <a:buSzPts val="1800"/>
              <a:buFont typeface="Montserrat"/>
              <a:buNone/>
              <a:defRPr i="0" sz="1800" u="none" cap="none" strike="noStrike">
                <a:solidFill>
                  <a:schemeClr val="dk2"/>
                </a:solidFill>
                <a:latin typeface="Montserrat"/>
                <a:ea typeface="Montserrat"/>
                <a:cs typeface="Montserrat"/>
                <a:sym typeface="Montserrat"/>
              </a:defRPr>
            </a:lvl2pPr>
            <a:lvl3pPr indent="-228600" lvl="2" marL="1371600" marR="0" rtl="0" algn="l">
              <a:lnSpc>
                <a:spcPct val="100000"/>
              </a:lnSpc>
              <a:spcBef>
                <a:spcPts val="400"/>
              </a:spcBef>
              <a:spcAft>
                <a:spcPts val="0"/>
              </a:spcAft>
              <a:buClr>
                <a:schemeClr val="accent1"/>
              </a:buClr>
              <a:buSzPts val="1500"/>
              <a:buFont typeface="Montserrat"/>
              <a:buNone/>
              <a:defRPr i="0" sz="1500" u="none" cap="none" strike="noStrike">
                <a:solidFill>
                  <a:schemeClr val="dk2"/>
                </a:solidFill>
                <a:latin typeface="Montserrat"/>
                <a:ea typeface="Montserrat"/>
                <a:cs typeface="Montserrat"/>
                <a:sym typeface="Montserrat"/>
              </a:defRPr>
            </a:lvl3pPr>
            <a:lvl4pPr indent="-228600" lvl="3" marL="1828800" marR="0" rtl="0" algn="l">
              <a:lnSpc>
                <a:spcPct val="100000"/>
              </a:lnSpc>
              <a:spcBef>
                <a:spcPts val="400"/>
              </a:spcBef>
              <a:spcAft>
                <a:spcPts val="0"/>
              </a:spcAft>
              <a:buClr>
                <a:schemeClr val="dk2"/>
              </a:buClr>
              <a:buSzPts val="1400"/>
              <a:buFont typeface="Montserrat"/>
              <a:buNone/>
              <a:defRPr i="0" sz="1400" u="none" cap="none" strike="noStrike">
                <a:solidFill>
                  <a:schemeClr val="dk2"/>
                </a:solidFill>
                <a:latin typeface="Montserrat"/>
                <a:ea typeface="Montserrat"/>
                <a:cs typeface="Montserrat"/>
                <a:sym typeface="Montserrat"/>
              </a:defRPr>
            </a:lvl4pPr>
            <a:lvl5pPr indent="-228600" lvl="4" marL="2286000" marR="0" rtl="0" algn="l">
              <a:lnSpc>
                <a:spcPct val="100000"/>
              </a:lnSpc>
              <a:spcBef>
                <a:spcPts val="400"/>
              </a:spcBef>
              <a:spcAft>
                <a:spcPts val="0"/>
              </a:spcAft>
              <a:buClr>
                <a:schemeClr val="dk2"/>
              </a:buClr>
              <a:buSzPts val="1400"/>
              <a:buFont typeface="Montserrat"/>
              <a:buNone/>
              <a:defRPr i="0" sz="1400" u="none" cap="none" strike="noStrike">
                <a:solidFill>
                  <a:schemeClr val="dk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10" name="Google Shape;110;p25"/>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Text Plus Photo">
  <p:cSld name="Genoa Content Text Plus Photo">
    <p:spTree>
      <p:nvGrpSpPr>
        <p:cNvPr id="111" name="Shape 111"/>
        <p:cNvGrpSpPr/>
        <p:nvPr/>
      </p:nvGrpSpPr>
      <p:grpSpPr>
        <a:xfrm>
          <a:off x="0" y="0"/>
          <a:ext cx="0" cy="0"/>
          <a:chOff x="0" y="0"/>
          <a:chExt cx="0" cy="0"/>
        </a:xfrm>
      </p:grpSpPr>
      <p:sp>
        <p:nvSpPr>
          <p:cNvPr id="112" name="Google Shape;112;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13" name="Google Shape;113;p26"/>
          <p:cNvSpPr txBox="1"/>
          <p:nvPr>
            <p:ph idx="1" type="body"/>
          </p:nvPr>
        </p:nvSpPr>
        <p:spPr>
          <a:xfrm>
            <a:off x="628650" y="1369219"/>
            <a:ext cx="3773400" cy="2926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Montserrat"/>
              <a:buChar char="•"/>
              <a:defRPr i="0" sz="2100" u="none" cap="none" strike="noStrike">
                <a:solidFill>
                  <a:schemeClr val="dk2"/>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chemeClr val="dk2"/>
              </a:buClr>
              <a:buSzPts val="1800"/>
              <a:buFont typeface="Montserrat"/>
              <a:buChar char="▪"/>
              <a:defRPr i="0" sz="1800" u="none" cap="none" strike="noStrike">
                <a:solidFill>
                  <a:schemeClr val="dk2"/>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1"/>
              </a:buClr>
              <a:buSzPts val="1500"/>
              <a:buFont typeface="Montserrat"/>
              <a:buChar char="•"/>
              <a:defRPr i="0" sz="15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chemeClr val="dk2"/>
              </a:buClr>
              <a:buSzPts val="1400"/>
              <a:buFont typeface="Montserrat"/>
              <a:buChar char="•"/>
              <a:defRPr i="0" sz="1400" u="none" cap="none" strike="noStrike">
                <a:solidFill>
                  <a:schemeClr val="dk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14" name="Google Shape;114;p26"/>
          <p:cNvSpPr/>
          <p:nvPr>
            <p:ph idx="2" type="pic"/>
          </p:nvPr>
        </p:nvSpPr>
        <p:spPr>
          <a:xfrm>
            <a:off x="4744994" y="1369219"/>
            <a:ext cx="3770400" cy="2926500"/>
          </a:xfrm>
          <a:prstGeom prst="round1Rect">
            <a:avLst>
              <a:gd fmla="val 9507" name="adj"/>
            </a:avLst>
          </a:prstGeom>
          <a:noFill/>
          <a:ln>
            <a:noFill/>
          </a:ln>
        </p:spPr>
        <p:txBody>
          <a:bodyPr anchorCtr="0" anchor="t" bIns="34275" lIns="68575" spcFirstLastPara="1" rIns="68575" wrap="square" tIns="34275">
            <a:noAutofit/>
          </a:bodyPr>
          <a:lstStyle>
            <a:lvl1pPr lvl="0" marR="0" rtl="0" algn="l">
              <a:lnSpc>
                <a:spcPct val="100000"/>
              </a:lnSpc>
              <a:spcBef>
                <a:spcPts val="800"/>
              </a:spcBef>
              <a:spcAft>
                <a:spcPts val="0"/>
              </a:spcAft>
              <a:buClr>
                <a:srgbClr val="D22630"/>
              </a:buClr>
              <a:buSzPts val="1400"/>
              <a:buFont typeface="Montserrat"/>
              <a:buNone/>
              <a:defRPr i="0" sz="1400" u="none" cap="none" strike="noStrike">
                <a:solidFill>
                  <a:srgbClr val="75787B"/>
                </a:solidFill>
                <a:latin typeface="Montserrat"/>
                <a:ea typeface="Montserrat"/>
                <a:cs typeface="Montserrat"/>
                <a:sym typeface="Montserrat"/>
              </a:defRPr>
            </a:lvl1pPr>
            <a:lvl2pPr lvl="1" marR="0" rtl="0" algn="l">
              <a:lnSpc>
                <a:spcPct val="100000"/>
              </a:lnSpc>
              <a:spcBef>
                <a:spcPts val="400"/>
              </a:spcBef>
              <a:spcAft>
                <a:spcPts val="0"/>
              </a:spcAft>
              <a:buClr>
                <a:srgbClr val="75787B"/>
              </a:buClr>
              <a:buSzPts val="1800"/>
              <a:buFont typeface="Montserrat"/>
              <a:buChar char="▪"/>
              <a:defRPr i="0" sz="1800" u="none" cap="none" strike="noStrike">
                <a:solidFill>
                  <a:srgbClr val="75787B"/>
                </a:solidFill>
                <a:latin typeface="Montserrat"/>
                <a:ea typeface="Montserrat"/>
                <a:cs typeface="Montserrat"/>
                <a:sym typeface="Montserrat"/>
              </a:defRPr>
            </a:lvl2pPr>
            <a:lvl3pPr lvl="2" marR="0" rtl="0" algn="l">
              <a:lnSpc>
                <a:spcPct val="100000"/>
              </a:lnSpc>
              <a:spcBef>
                <a:spcPts val="400"/>
              </a:spcBef>
              <a:spcAft>
                <a:spcPts val="0"/>
              </a:spcAft>
              <a:buClr>
                <a:schemeClr val="accent1"/>
              </a:buClr>
              <a:buSzPts val="1500"/>
              <a:buFont typeface="Montserrat"/>
              <a:buChar char="•"/>
              <a:defRPr i="0" sz="1500" u="none" cap="none" strike="noStrike">
                <a:solidFill>
                  <a:srgbClr val="75787B"/>
                </a:solidFill>
                <a:latin typeface="Montserrat"/>
                <a:ea typeface="Montserrat"/>
                <a:cs typeface="Montserrat"/>
                <a:sym typeface="Montserrat"/>
              </a:defRPr>
            </a:lvl3pPr>
            <a:lvl4pPr lvl="3"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4pPr>
            <a:lvl5pPr lvl="4"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lvl="6"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lvl="7"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lvl="8"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15" name="Google Shape;115;p26"/>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Photo">
  <p:cSld name="Genoa Photo">
    <p:spTree>
      <p:nvGrpSpPr>
        <p:cNvPr id="116" name="Shape 116"/>
        <p:cNvGrpSpPr/>
        <p:nvPr/>
      </p:nvGrpSpPr>
      <p:grpSpPr>
        <a:xfrm>
          <a:off x="0" y="0"/>
          <a:ext cx="0" cy="0"/>
          <a:chOff x="0" y="0"/>
          <a:chExt cx="0" cy="0"/>
        </a:xfrm>
      </p:grpSpPr>
      <p:sp>
        <p:nvSpPr>
          <p:cNvPr id="117" name="Google Shape;117;p27"/>
          <p:cNvSpPr txBox="1"/>
          <p:nvPr>
            <p:ph type="title"/>
          </p:nvPr>
        </p:nvSpPr>
        <p:spPr>
          <a:xfrm>
            <a:off x="629841" y="647701"/>
            <a:ext cx="2949000" cy="1200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24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18" name="Google Shape;118;p27"/>
          <p:cNvSpPr/>
          <p:nvPr>
            <p:ph idx="2" type="pic"/>
          </p:nvPr>
        </p:nvSpPr>
        <p:spPr>
          <a:xfrm>
            <a:off x="3887391" y="647701"/>
            <a:ext cx="4951800" cy="3581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800"/>
              </a:spcBef>
              <a:spcAft>
                <a:spcPts val="0"/>
              </a:spcAft>
              <a:buClr>
                <a:srgbClr val="D22630"/>
              </a:buClr>
              <a:buSzPts val="2400"/>
              <a:buFont typeface="Montserrat"/>
              <a:buNone/>
              <a:defRPr i="0" sz="2400" u="none" cap="none" strike="noStrike">
                <a:solidFill>
                  <a:srgbClr val="75787B"/>
                </a:solidFill>
                <a:latin typeface="Montserrat"/>
                <a:ea typeface="Montserrat"/>
                <a:cs typeface="Montserrat"/>
                <a:sym typeface="Montserrat"/>
              </a:defRPr>
            </a:lvl1pPr>
            <a:lvl2pPr lvl="1" marR="0" rtl="0" algn="l">
              <a:lnSpc>
                <a:spcPct val="100000"/>
              </a:lnSpc>
              <a:spcBef>
                <a:spcPts val="400"/>
              </a:spcBef>
              <a:spcAft>
                <a:spcPts val="0"/>
              </a:spcAft>
              <a:buClr>
                <a:srgbClr val="75787B"/>
              </a:buClr>
              <a:buSzPts val="2100"/>
              <a:buFont typeface="Montserrat"/>
              <a:buNone/>
              <a:defRPr i="0" sz="2100" u="none" cap="none" strike="noStrike">
                <a:solidFill>
                  <a:srgbClr val="75787B"/>
                </a:solidFill>
                <a:latin typeface="Montserrat"/>
                <a:ea typeface="Montserrat"/>
                <a:cs typeface="Montserrat"/>
                <a:sym typeface="Montserrat"/>
              </a:defRPr>
            </a:lvl2pPr>
            <a:lvl3pPr lvl="2" marR="0" rtl="0" algn="l">
              <a:lnSpc>
                <a:spcPct val="100000"/>
              </a:lnSpc>
              <a:spcBef>
                <a:spcPts val="400"/>
              </a:spcBef>
              <a:spcAft>
                <a:spcPts val="0"/>
              </a:spcAft>
              <a:buClr>
                <a:schemeClr val="accent1"/>
              </a:buClr>
              <a:buSzPts val="1800"/>
              <a:buFont typeface="Montserrat"/>
              <a:buNone/>
              <a:defRPr i="0" sz="1800" u="none" cap="none" strike="noStrike">
                <a:solidFill>
                  <a:srgbClr val="75787B"/>
                </a:solidFill>
                <a:latin typeface="Montserrat"/>
                <a:ea typeface="Montserrat"/>
                <a:cs typeface="Montserrat"/>
                <a:sym typeface="Montserrat"/>
              </a:defRPr>
            </a:lvl3pPr>
            <a:lvl4pPr lvl="3" marR="0" rtl="0" algn="l">
              <a:lnSpc>
                <a:spcPct val="100000"/>
              </a:lnSpc>
              <a:spcBef>
                <a:spcPts val="400"/>
              </a:spcBef>
              <a:spcAft>
                <a:spcPts val="0"/>
              </a:spcAft>
              <a:buClr>
                <a:srgbClr val="75787B"/>
              </a:buClr>
              <a:buSzPts val="1500"/>
              <a:buFont typeface="Montserrat"/>
              <a:buNone/>
              <a:defRPr i="0" sz="1500" u="none" cap="none" strike="noStrike">
                <a:solidFill>
                  <a:srgbClr val="75787B"/>
                </a:solidFill>
                <a:latin typeface="Montserrat"/>
                <a:ea typeface="Montserrat"/>
                <a:cs typeface="Montserrat"/>
                <a:sym typeface="Montserrat"/>
              </a:defRPr>
            </a:lvl4pPr>
            <a:lvl5pPr lvl="4" marR="0" rtl="0" algn="l">
              <a:lnSpc>
                <a:spcPct val="100000"/>
              </a:lnSpc>
              <a:spcBef>
                <a:spcPts val="400"/>
              </a:spcBef>
              <a:spcAft>
                <a:spcPts val="0"/>
              </a:spcAft>
              <a:buClr>
                <a:srgbClr val="75787B"/>
              </a:buClr>
              <a:buSzPts val="1500"/>
              <a:buFont typeface="Montserrat"/>
              <a:buNone/>
              <a:defRPr i="0" sz="1500" u="none" cap="none" strike="noStrike">
                <a:solidFill>
                  <a:srgbClr val="75787B"/>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500"/>
              <a:buFont typeface="Montserrat"/>
              <a:buNone/>
              <a:defRPr i="0" sz="1500" u="none" cap="none" strike="noStrike">
                <a:solidFill>
                  <a:schemeClr val="dk1"/>
                </a:solidFill>
                <a:latin typeface="Montserrat"/>
                <a:ea typeface="Montserrat"/>
                <a:cs typeface="Montserrat"/>
                <a:sym typeface="Montserrat"/>
              </a:defRPr>
            </a:lvl6pPr>
            <a:lvl7pPr lvl="6" marR="0" rtl="0" algn="l">
              <a:lnSpc>
                <a:spcPct val="90000"/>
              </a:lnSpc>
              <a:spcBef>
                <a:spcPts val="400"/>
              </a:spcBef>
              <a:spcAft>
                <a:spcPts val="0"/>
              </a:spcAft>
              <a:buClr>
                <a:schemeClr val="dk1"/>
              </a:buClr>
              <a:buSzPts val="1500"/>
              <a:buFont typeface="Montserrat"/>
              <a:buNone/>
              <a:defRPr i="0" sz="1500" u="none" cap="none" strike="noStrike">
                <a:solidFill>
                  <a:schemeClr val="dk1"/>
                </a:solidFill>
                <a:latin typeface="Montserrat"/>
                <a:ea typeface="Montserrat"/>
                <a:cs typeface="Montserrat"/>
                <a:sym typeface="Montserrat"/>
              </a:defRPr>
            </a:lvl7pPr>
            <a:lvl8pPr lvl="7" marR="0" rtl="0" algn="l">
              <a:lnSpc>
                <a:spcPct val="90000"/>
              </a:lnSpc>
              <a:spcBef>
                <a:spcPts val="400"/>
              </a:spcBef>
              <a:spcAft>
                <a:spcPts val="0"/>
              </a:spcAft>
              <a:buClr>
                <a:schemeClr val="dk1"/>
              </a:buClr>
              <a:buSzPts val="1500"/>
              <a:buFont typeface="Montserrat"/>
              <a:buNone/>
              <a:defRPr i="0" sz="1500" u="none" cap="none" strike="noStrike">
                <a:solidFill>
                  <a:schemeClr val="dk1"/>
                </a:solidFill>
                <a:latin typeface="Montserrat"/>
                <a:ea typeface="Montserrat"/>
                <a:cs typeface="Montserrat"/>
                <a:sym typeface="Montserrat"/>
              </a:defRPr>
            </a:lvl8pPr>
            <a:lvl9pPr lvl="8" marR="0" rtl="0" algn="l">
              <a:lnSpc>
                <a:spcPct val="90000"/>
              </a:lnSpc>
              <a:spcBef>
                <a:spcPts val="400"/>
              </a:spcBef>
              <a:spcAft>
                <a:spcPts val="0"/>
              </a:spcAft>
              <a:buClr>
                <a:schemeClr val="dk1"/>
              </a:buClr>
              <a:buSzPts val="1500"/>
              <a:buFont typeface="Montserrat"/>
              <a:buNone/>
              <a:defRPr i="0" sz="1500" u="none" cap="none" strike="noStrike">
                <a:solidFill>
                  <a:schemeClr val="dk1"/>
                </a:solidFill>
                <a:latin typeface="Montserrat"/>
                <a:ea typeface="Montserrat"/>
                <a:cs typeface="Montserrat"/>
                <a:sym typeface="Montserrat"/>
              </a:defRPr>
            </a:lvl9pPr>
          </a:lstStyle>
          <a:p/>
        </p:txBody>
      </p:sp>
      <p:sp>
        <p:nvSpPr>
          <p:cNvPr id="119" name="Google Shape;119;p27"/>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Head, Subhead">
  <p:cSld name="Genoa Content Head, Subhead">
    <p:spTree>
      <p:nvGrpSpPr>
        <p:cNvPr id="120" name="Shape 120"/>
        <p:cNvGrpSpPr/>
        <p:nvPr/>
      </p:nvGrpSpPr>
      <p:grpSpPr>
        <a:xfrm>
          <a:off x="0" y="0"/>
          <a:ext cx="0" cy="0"/>
          <a:chOff x="0" y="0"/>
          <a:chExt cx="0" cy="0"/>
        </a:xfrm>
      </p:grpSpPr>
      <p:sp>
        <p:nvSpPr>
          <p:cNvPr id="121" name="Google Shape;121;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22" name="Google Shape;122;p28"/>
          <p:cNvSpPr txBox="1"/>
          <p:nvPr>
            <p:ph idx="1" type="body"/>
          </p:nvPr>
        </p:nvSpPr>
        <p:spPr>
          <a:xfrm>
            <a:off x="628650" y="1268016"/>
            <a:ext cx="7886700" cy="479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rgbClr val="D22630"/>
              </a:buClr>
              <a:buSzPts val="1400"/>
              <a:buFont typeface="Montserrat"/>
              <a:buNone/>
              <a:defRPr i="0" sz="1400" u="none" cap="none" strike="noStrike">
                <a:solidFill>
                  <a:schemeClr val="accent3"/>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rgbClr val="75787B"/>
              </a:buClr>
              <a:buSzPts val="1800"/>
              <a:buFont typeface="Montserrat"/>
              <a:buChar char="▪"/>
              <a:defRPr i="0" sz="1800" u="none" cap="none" strike="noStrike">
                <a:solidFill>
                  <a:srgbClr val="75787B"/>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1"/>
              </a:buClr>
              <a:buSzPts val="1500"/>
              <a:buFont typeface="Montserrat"/>
              <a:buChar char="•"/>
              <a:defRPr i="0" sz="1500" u="none" cap="none" strike="noStrike">
                <a:solidFill>
                  <a:srgbClr val="75787B"/>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123" name="Google Shape;123;p28"/>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Normal Subtitle">
  <p:cSld name="Genoa Content Normal Subtitle">
    <p:spTree>
      <p:nvGrpSpPr>
        <p:cNvPr id="124" name="Shape 124"/>
        <p:cNvGrpSpPr/>
        <p:nvPr/>
      </p:nvGrpSpPr>
      <p:grpSpPr>
        <a:xfrm>
          <a:off x="0" y="0"/>
          <a:ext cx="0" cy="0"/>
          <a:chOff x="0" y="0"/>
          <a:chExt cx="0" cy="0"/>
        </a:xfrm>
      </p:grpSpPr>
      <p:sp>
        <p:nvSpPr>
          <p:cNvPr id="125" name="Google Shape;125;p29"/>
          <p:cNvSpPr txBox="1"/>
          <p:nvPr>
            <p:ph type="title"/>
          </p:nvPr>
        </p:nvSpPr>
        <p:spPr>
          <a:xfrm>
            <a:off x="628650" y="441543"/>
            <a:ext cx="7886700" cy="676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None/>
              <a:defRPr b="0" i="0" sz="3300" u="none" cap="none" strike="noStrike">
                <a:solidFill>
                  <a:schemeClr val="accent1"/>
                </a:solidFill>
                <a:latin typeface="Arial"/>
                <a:ea typeface="Arial"/>
                <a:cs typeface="Arial"/>
                <a:sym typeface="Arial"/>
              </a:defRPr>
            </a:lvl1pPr>
            <a:lvl2pPr lvl="1"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100"/>
              <a:buNone/>
              <a:defRPr b="0" i="0" sz="3300" u="none" cap="none" strike="noStrike">
                <a:solidFill>
                  <a:schemeClr val="dk1"/>
                </a:solidFill>
                <a:latin typeface="Arial"/>
                <a:ea typeface="Arial"/>
                <a:cs typeface="Arial"/>
                <a:sym typeface="Arial"/>
              </a:defRPr>
            </a:lvl9pPr>
          </a:lstStyle>
          <a:p/>
        </p:txBody>
      </p:sp>
      <p:sp>
        <p:nvSpPr>
          <p:cNvPr id="126" name="Google Shape;126;p29"/>
          <p:cNvSpPr txBox="1"/>
          <p:nvPr>
            <p:ph idx="1" type="body"/>
          </p:nvPr>
        </p:nvSpPr>
        <p:spPr>
          <a:xfrm>
            <a:off x="628650" y="1502977"/>
            <a:ext cx="7886700" cy="2538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Arial"/>
              <a:buChar char="•"/>
              <a:defRPr b="0" i="0" sz="2100" u="none" cap="none" strike="noStrike">
                <a:solidFill>
                  <a:schemeClr val="dk2"/>
                </a:solidFill>
                <a:latin typeface="Arial"/>
                <a:ea typeface="Arial"/>
                <a:cs typeface="Arial"/>
                <a:sym typeface="Arial"/>
              </a:defRPr>
            </a:lvl1pPr>
            <a:lvl2pPr indent="-342900" lvl="1" marL="914400" marR="0" rtl="0" algn="l">
              <a:lnSpc>
                <a:spcPct val="100000"/>
              </a:lnSpc>
              <a:spcBef>
                <a:spcPts val="400"/>
              </a:spcBef>
              <a:spcAft>
                <a:spcPts val="0"/>
              </a:spcAft>
              <a:buClr>
                <a:schemeClr val="dk2"/>
              </a:buClr>
              <a:buSzPts val="1800"/>
              <a:buFont typeface="Noto Sans Symbols"/>
              <a:buChar char="▪"/>
              <a:defRPr b="0" i="0" sz="1800" u="none" cap="none" strike="noStrike">
                <a:solidFill>
                  <a:schemeClr val="dk2"/>
                </a:solidFill>
                <a:latin typeface="Arial"/>
                <a:ea typeface="Arial"/>
                <a:cs typeface="Arial"/>
                <a:sym typeface="Arial"/>
              </a:defRPr>
            </a:lvl2pPr>
            <a:lvl3pPr indent="-323850" lvl="2" marL="1371600" marR="0" rtl="0" algn="l">
              <a:lnSpc>
                <a:spcPct val="100000"/>
              </a:lnSpc>
              <a:spcBef>
                <a:spcPts val="400"/>
              </a:spcBef>
              <a:spcAft>
                <a:spcPts val="0"/>
              </a:spcAft>
              <a:buClr>
                <a:schemeClr val="accent1"/>
              </a:buClr>
              <a:buSzPts val="1500"/>
              <a:buFont typeface="Arial"/>
              <a:buChar char="•"/>
              <a:defRPr b="0" i="0" sz="1500" u="none" cap="none" strike="noStrike">
                <a:solidFill>
                  <a:schemeClr val="dk2"/>
                </a:solidFill>
                <a:latin typeface="Arial"/>
                <a:ea typeface="Arial"/>
                <a:cs typeface="Arial"/>
                <a:sym typeface="Arial"/>
              </a:defRPr>
            </a:lvl3pPr>
            <a:lvl4pPr indent="-317500" lvl="3" marL="1828800" marR="0" rtl="0" algn="l">
              <a:lnSpc>
                <a:spcPct val="100000"/>
              </a:lnSpc>
              <a:spcBef>
                <a:spcPts val="400"/>
              </a:spcBef>
              <a:spcAft>
                <a:spcPts val="0"/>
              </a:spcAft>
              <a:buClr>
                <a:schemeClr val="dk2"/>
              </a:buClr>
              <a:buSzPts val="1400"/>
              <a:buFont typeface="Noto Sans Symbols"/>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7" name="Google Shape;127;p29"/>
          <p:cNvSpPr txBox="1"/>
          <p:nvPr>
            <p:ph idx="2" type="body"/>
          </p:nvPr>
        </p:nvSpPr>
        <p:spPr>
          <a:xfrm>
            <a:off x="628650" y="1117949"/>
            <a:ext cx="7886700" cy="3750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100000"/>
              </a:lnSpc>
              <a:spcBef>
                <a:spcPts val="800"/>
              </a:spcBef>
              <a:spcAft>
                <a:spcPts val="0"/>
              </a:spcAft>
              <a:buClr>
                <a:srgbClr val="D22630"/>
              </a:buClr>
              <a:buSzPts val="1400"/>
              <a:buFont typeface="Arial"/>
              <a:buNone/>
              <a:defRPr b="0" i="0" sz="1400" u="none" cap="none" strike="noStrike">
                <a:solidFill>
                  <a:srgbClr val="D22630"/>
                </a:solidFill>
                <a:latin typeface="Arial"/>
                <a:ea typeface="Arial"/>
                <a:cs typeface="Arial"/>
                <a:sym typeface="Arial"/>
              </a:defRPr>
            </a:lvl1pPr>
            <a:lvl2pPr indent="-228600" lvl="1" marL="914400" marR="0" rtl="0" algn="l">
              <a:lnSpc>
                <a:spcPct val="100000"/>
              </a:lnSpc>
              <a:spcBef>
                <a:spcPts val="400"/>
              </a:spcBef>
              <a:spcAft>
                <a:spcPts val="0"/>
              </a:spcAft>
              <a:buClr>
                <a:srgbClr val="FF0000"/>
              </a:buClr>
              <a:buSzPts val="1400"/>
              <a:buFont typeface="Noto Sans Symbols"/>
              <a:buNone/>
              <a:defRPr b="0" i="0" sz="1400" u="none" cap="none" strike="noStrike">
                <a:solidFill>
                  <a:srgbClr val="FF0000"/>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0" i="0" sz="1400" u="none" cap="none" strike="noStrike">
                <a:solidFill>
                  <a:srgbClr val="FF0000"/>
                </a:solidFill>
                <a:latin typeface="Arial"/>
                <a:ea typeface="Arial"/>
                <a:cs typeface="Arial"/>
                <a:sym typeface="Arial"/>
              </a:defRPr>
            </a:lvl3pPr>
            <a:lvl4pPr indent="-228600" lvl="3" marL="1828800" marR="0" rtl="0" algn="l">
              <a:lnSpc>
                <a:spcPct val="100000"/>
              </a:lnSpc>
              <a:spcBef>
                <a:spcPts val="400"/>
              </a:spcBef>
              <a:spcAft>
                <a:spcPts val="0"/>
              </a:spcAft>
              <a:buClr>
                <a:srgbClr val="FF0000"/>
              </a:buClr>
              <a:buSzPts val="1400"/>
              <a:buFont typeface="Noto Sans Symbols"/>
              <a:buNone/>
              <a:defRPr b="0" i="0" sz="1400" u="none" cap="none" strike="noStrike">
                <a:solidFill>
                  <a:srgbClr val="FF0000"/>
                </a:solidFill>
                <a:latin typeface="Arial"/>
                <a:ea typeface="Arial"/>
                <a:cs typeface="Arial"/>
                <a:sym typeface="Arial"/>
              </a:defRPr>
            </a:lvl4pPr>
            <a:lvl5pPr indent="-228600" lvl="4" marL="2286000" marR="0" rtl="0" algn="l">
              <a:lnSpc>
                <a:spcPct val="100000"/>
              </a:lnSpc>
              <a:spcBef>
                <a:spcPts val="400"/>
              </a:spcBef>
              <a:spcAft>
                <a:spcPts val="0"/>
              </a:spcAft>
              <a:buClr>
                <a:srgbClr val="FF0000"/>
              </a:buClr>
              <a:buSzPts val="1400"/>
              <a:buFont typeface="Arial"/>
              <a:buNone/>
              <a:defRPr b="0" i="0" sz="1400" u="none" cap="none" strike="noStrike">
                <a:solidFill>
                  <a:srgbClr val="FF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8" name="Google Shape;128;p29"/>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Title Only">
  <p:cSld name="Genoa Content Title Only">
    <p:spTree>
      <p:nvGrpSpPr>
        <p:cNvPr id="129" name="Shape 129"/>
        <p:cNvGrpSpPr/>
        <p:nvPr/>
      </p:nvGrpSpPr>
      <p:grpSpPr>
        <a:xfrm>
          <a:off x="0" y="0"/>
          <a:ext cx="0" cy="0"/>
          <a:chOff x="0" y="0"/>
          <a:chExt cx="0" cy="0"/>
        </a:xfrm>
      </p:grpSpPr>
      <p:sp>
        <p:nvSpPr>
          <p:cNvPr id="130" name="Google Shape;130;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31" name="Google Shape;131;p30"/>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Title Table">
  <p:cSld name="Genoa Content Title Table">
    <p:spTree>
      <p:nvGrpSpPr>
        <p:cNvPr id="132" name="Shape 132"/>
        <p:cNvGrpSpPr/>
        <p:nvPr/>
      </p:nvGrpSpPr>
      <p:grpSpPr>
        <a:xfrm>
          <a:off x="0" y="0"/>
          <a:ext cx="0" cy="0"/>
          <a:chOff x="0" y="0"/>
          <a:chExt cx="0" cy="0"/>
        </a:xfrm>
      </p:grpSpPr>
      <p:sp>
        <p:nvSpPr>
          <p:cNvPr id="133" name="Google Shape;133;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chemeClr val="accent1"/>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Blank" type="blank">
  <p:cSld name="BLANK">
    <p:spTree>
      <p:nvGrpSpPr>
        <p:cNvPr id="134" name="Shape 134"/>
        <p:cNvGrpSpPr/>
        <p:nvPr/>
      </p:nvGrpSpPr>
      <p:grpSpPr>
        <a:xfrm>
          <a:off x="0" y="0"/>
          <a:ext cx="0" cy="0"/>
          <a:chOff x="0" y="0"/>
          <a:chExt cx="0" cy="0"/>
        </a:xfrm>
      </p:grpSpPr>
      <p:sp>
        <p:nvSpPr>
          <p:cNvPr id="135" name="Google Shape;135;p32"/>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sz="900">
                <a:solidFill>
                  <a:srgbClr val="888888"/>
                </a:solidFill>
                <a:latin typeface="Arial"/>
                <a:ea typeface="Arial"/>
                <a:cs typeface="Arial"/>
                <a:sym typeface="Arial"/>
              </a:defRPr>
            </a:lvl1pPr>
            <a:lvl2pPr indent="0" lvl="1" marL="0" marR="0" rtl="0" algn="l">
              <a:spcBef>
                <a:spcPts val="0"/>
              </a:spcBef>
              <a:spcAft>
                <a:spcPts val="0"/>
              </a:spcAft>
              <a:buNone/>
              <a:defRPr sz="900">
                <a:solidFill>
                  <a:srgbClr val="888888"/>
                </a:solidFill>
                <a:latin typeface="Arial"/>
                <a:ea typeface="Arial"/>
                <a:cs typeface="Arial"/>
                <a:sym typeface="Arial"/>
              </a:defRPr>
            </a:lvl2pPr>
            <a:lvl3pPr indent="0" lvl="2" marL="0" marR="0" rtl="0" algn="l">
              <a:spcBef>
                <a:spcPts val="0"/>
              </a:spcBef>
              <a:spcAft>
                <a:spcPts val="0"/>
              </a:spcAft>
              <a:buNone/>
              <a:defRPr sz="900">
                <a:solidFill>
                  <a:srgbClr val="888888"/>
                </a:solidFill>
                <a:latin typeface="Arial"/>
                <a:ea typeface="Arial"/>
                <a:cs typeface="Arial"/>
                <a:sym typeface="Arial"/>
              </a:defRPr>
            </a:lvl3pPr>
            <a:lvl4pPr indent="0" lvl="3" marL="0" marR="0" rtl="0" algn="l">
              <a:spcBef>
                <a:spcPts val="0"/>
              </a:spcBef>
              <a:spcAft>
                <a:spcPts val="0"/>
              </a:spcAft>
              <a:buNone/>
              <a:defRPr sz="900">
                <a:solidFill>
                  <a:srgbClr val="888888"/>
                </a:solidFill>
                <a:latin typeface="Arial"/>
                <a:ea typeface="Arial"/>
                <a:cs typeface="Arial"/>
                <a:sym typeface="Arial"/>
              </a:defRPr>
            </a:lvl4pPr>
            <a:lvl5pPr indent="0" lvl="4" marL="0" marR="0" rtl="0" algn="l">
              <a:spcBef>
                <a:spcPts val="0"/>
              </a:spcBef>
              <a:spcAft>
                <a:spcPts val="0"/>
              </a:spcAft>
              <a:buNone/>
              <a:defRPr sz="900">
                <a:solidFill>
                  <a:srgbClr val="888888"/>
                </a:solidFill>
                <a:latin typeface="Arial"/>
                <a:ea typeface="Arial"/>
                <a:cs typeface="Arial"/>
                <a:sym typeface="Arial"/>
              </a:defRPr>
            </a:lvl5pPr>
            <a:lvl6pPr indent="0" lvl="5" marL="0" marR="0" rtl="0" algn="l">
              <a:spcBef>
                <a:spcPts val="0"/>
              </a:spcBef>
              <a:spcAft>
                <a:spcPts val="0"/>
              </a:spcAft>
              <a:buNone/>
              <a:defRPr sz="900">
                <a:solidFill>
                  <a:srgbClr val="888888"/>
                </a:solidFill>
                <a:latin typeface="Arial"/>
                <a:ea typeface="Arial"/>
                <a:cs typeface="Arial"/>
                <a:sym typeface="Arial"/>
              </a:defRPr>
            </a:lvl6pPr>
            <a:lvl7pPr indent="0" lvl="6" marL="0" marR="0" rtl="0" algn="l">
              <a:spcBef>
                <a:spcPts val="0"/>
              </a:spcBef>
              <a:spcAft>
                <a:spcPts val="0"/>
              </a:spcAft>
              <a:buNone/>
              <a:defRPr sz="900">
                <a:solidFill>
                  <a:srgbClr val="888888"/>
                </a:solidFill>
                <a:latin typeface="Arial"/>
                <a:ea typeface="Arial"/>
                <a:cs typeface="Arial"/>
                <a:sym typeface="Arial"/>
              </a:defRPr>
            </a:lvl7pPr>
            <a:lvl8pPr indent="0" lvl="7" marL="0" marR="0" rtl="0" algn="l">
              <a:spcBef>
                <a:spcPts val="0"/>
              </a:spcBef>
              <a:spcAft>
                <a:spcPts val="0"/>
              </a:spcAft>
              <a:buNone/>
              <a:defRPr sz="900">
                <a:solidFill>
                  <a:srgbClr val="888888"/>
                </a:solidFill>
                <a:latin typeface="Arial"/>
                <a:ea typeface="Arial"/>
                <a:cs typeface="Arial"/>
                <a:sym typeface="Arial"/>
              </a:defRPr>
            </a:lvl8pPr>
            <a:lvl9pPr indent="0" lvl="8" marL="0" marR="0" rtl="0" algn="l">
              <a:spcBef>
                <a:spcPts val="0"/>
              </a:spcBef>
              <a:spcAft>
                <a:spcPts val="0"/>
              </a:spcAft>
              <a:buNone/>
              <a:defRPr sz="9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1">
  <p:cSld name="Genoa Divider Slide 1">
    <p:spTree>
      <p:nvGrpSpPr>
        <p:cNvPr id="136" name="Shape 136"/>
        <p:cNvGrpSpPr/>
        <p:nvPr/>
      </p:nvGrpSpPr>
      <p:grpSpPr>
        <a:xfrm>
          <a:off x="0" y="0"/>
          <a:ext cx="0" cy="0"/>
          <a:chOff x="0" y="0"/>
          <a:chExt cx="0" cy="0"/>
        </a:xfrm>
      </p:grpSpPr>
      <p:sp>
        <p:nvSpPr>
          <p:cNvPr id="137" name="Google Shape;137;p33"/>
          <p:cNvSpPr/>
          <p:nvPr/>
        </p:nvSpPr>
        <p:spPr>
          <a:xfrm>
            <a:off x="0" y="726141"/>
            <a:ext cx="8846700" cy="3568200"/>
          </a:xfrm>
          <a:prstGeom prst="round1Rect">
            <a:avLst>
              <a:gd fmla="val 6203" name="adj"/>
            </a:avLst>
          </a:prstGeom>
          <a:solidFill>
            <a:srgbClr val="004C9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38" name="Google Shape;138;p33"/>
          <p:cNvCxnSpPr/>
          <p:nvPr/>
        </p:nvCxnSpPr>
        <p:spPr>
          <a:xfrm>
            <a:off x="0" y="4336677"/>
            <a:ext cx="8846700" cy="0"/>
          </a:xfrm>
          <a:prstGeom prst="straightConnector1">
            <a:avLst/>
          </a:prstGeom>
          <a:noFill/>
          <a:ln cap="flat" cmpd="sng" w="28575">
            <a:solidFill>
              <a:srgbClr val="F68D2E"/>
            </a:solidFill>
            <a:prstDash val="solid"/>
            <a:miter lim="800000"/>
            <a:headEnd len="sm" w="sm" type="none"/>
            <a:tailEnd len="sm" w="sm" type="none"/>
          </a:ln>
        </p:spPr>
      </p:cxnSp>
      <p:sp>
        <p:nvSpPr>
          <p:cNvPr id="139" name="Google Shape;139;p33"/>
          <p:cNvSpPr txBox="1"/>
          <p:nvPr>
            <p:ph type="title"/>
          </p:nvPr>
        </p:nvSpPr>
        <p:spPr>
          <a:xfrm>
            <a:off x="0" y="2307550"/>
            <a:ext cx="8846700" cy="440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SzPts val="2400"/>
              <a:buNone/>
              <a:defRPr b="1" i="0" sz="2400" u="none" cap="none" strike="noStrike">
                <a:solidFill>
                  <a:schemeClr val="lt1"/>
                </a:solidFill>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2">
  <p:cSld name="Genoa Divider Slide 2">
    <p:spTree>
      <p:nvGrpSpPr>
        <p:cNvPr id="140" name="Shape 140"/>
        <p:cNvGrpSpPr/>
        <p:nvPr/>
      </p:nvGrpSpPr>
      <p:grpSpPr>
        <a:xfrm>
          <a:off x="0" y="0"/>
          <a:ext cx="0" cy="0"/>
          <a:chOff x="0" y="0"/>
          <a:chExt cx="0" cy="0"/>
        </a:xfrm>
      </p:grpSpPr>
      <p:sp>
        <p:nvSpPr>
          <p:cNvPr id="141" name="Google Shape;141;p34"/>
          <p:cNvSpPr/>
          <p:nvPr/>
        </p:nvSpPr>
        <p:spPr>
          <a:xfrm>
            <a:off x="0" y="726141"/>
            <a:ext cx="8846700" cy="3568200"/>
          </a:xfrm>
          <a:prstGeom prst="round1Rect">
            <a:avLst>
              <a:gd fmla="val 6203" name="adj"/>
            </a:avLst>
          </a:prstGeom>
          <a:solidFill>
            <a:srgbClr val="007FA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42" name="Google Shape;142;p34"/>
          <p:cNvCxnSpPr/>
          <p:nvPr/>
        </p:nvCxnSpPr>
        <p:spPr>
          <a:xfrm>
            <a:off x="0" y="4336677"/>
            <a:ext cx="8846700" cy="0"/>
          </a:xfrm>
          <a:prstGeom prst="straightConnector1">
            <a:avLst/>
          </a:prstGeom>
          <a:noFill/>
          <a:ln cap="flat" cmpd="sng" w="28575">
            <a:solidFill>
              <a:srgbClr val="F68D2E"/>
            </a:solidFill>
            <a:prstDash val="solid"/>
            <a:miter lim="800000"/>
            <a:headEnd len="sm" w="sm" type="none"/>
            <a:tailEnd len="sm" w="sm" type="none"/>
          </a:ln>
        </p:spPr>
      </p:cxnSp>
      <p:sp>
        <p:nvSpPr>
          <p:cNvPr id="143" name="Google Shape;143;p34"/>
          <p:cNvSpPr txBox="1"/>
          <p:nvPr>
            <p:ph type="title"/>
          </p:nvPr>
        </p:nvSpPr>
        <p:spPr>
          <a:xfrm>
            <a:off x="0" y="2365950"/>
            <a:ext cx="8217900" cy="4116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SzPts val="2400"/>
              <a:buNone/>
              <a:defRPr b="1" i="0" sz="2400" u="none" cap="none" strike="noStrike">
                <a:solidFill>
                  <a:schemeClr val="lt1"/>
                </a:solidFill>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144" name="Google Shape;144;p34"/>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sz="900">
                <a:solidFill>
                  <a:srgbClr val="888888"/>
                </a:solidFill>
                <a:latin typeface="Arial"/>
                <a:ea typeface="Arial"/>
                <a:cs typeface="Arial"/>
                <a:sym typeface="Arial"/>
              </a:defRPr>
            </a:lvl1pPr>
            <a:lvl2pPr indent="0" lvl="1" marL="0" marR="0" rtl="0" algn="l">
              <a:spcBef>
                <a:spcPts val="0"/>
              </a:spcBef>
              <a:spcAft>
                <a:spcPts val="0"/>
              </a:spcAft>
              <a:buNone/>
              <a:defRPr sz="900">
                <a:solidFill>
                  <a:srgbClr val="888888"/>
                </a:solidFill>
                <a:latin typeface="Arial"/>
                <a:ea typeface="Arial"/>
                <a:cs typeface="Arial"/>
                <a:sym typeface="Arial"/>
              </a:defRPr>
            </a:lvl2pPr>
            <a:lvl3pPr indent="0" lvl="2" marL="0" marR="0" rtl="0" algn="l">
              <a:spcBef>
                <a:spcPts val="0"/>
              </a:spcBef>
              <a:spcAft>
                <a:spcPts val="0"/>
              </a:spcAft>
              <a:buNone/>
              <a:defRPr sz="900">
                <a:solidFill>
                  <a:srgbClr val="888888"/>
                </a:solidFill>
                <a:latin typeface="Arial"/>
                <a:ea typeface="Arial"/>
                <a:cs typeface="Arial"/>
                <a:sym typeface="Arial"/>
              </a:defRPr>
            </a:lvl3pPr>
            <a:lvl4pPr indent="0" lvl="3" marL="0" marR="0" rtl="0" algn="l">
              <a:spcBef>
                <a:spcPts val="0"/>
              </a:spcBef>
              <a:spcAft>
                <a:spcPts val="0"/>
              </a:spcAft>
              <a:buNone/>
              <a:defRPr sz="900">
                <a:solidFill>
                  <a:srgbClr val="888888"/>
                </a:solidFill>
                <a:latin typeface="Arial"/>
                <a:ea typeface="Arial"/>
                <a:cs typeface="Arial"/>
                <a:sym typeface="Arial"/>
              </a:defRPr>
            </a:lvl4pPr>
            <a:lvl5pPr indent="0" lvl="4" marL="0" marR="0" rtl="0" algn="l">
              <a:spcBef>
                <a:spcPts val="0"/>
              </a:spcBef>
              <a:spcAft>
                <a:spcPts val="0"/>
              </a:spcAft>
              <a:buNone/>
              <a:defRPr sz="900">
                <a:solidFill>
                  <a:srgbClr val="888888"/>
                </a:solidFill>
                <a:latin typeface="Arial"/>
                <a:ea typeface="Arial"/>
                <a:cs typeface="Arial"/>
                <a:sym typeface="Arial"/>
              </a:defRPr>
            </a:lvl5pPr>
            <a:lvl6pPr indent="0" lvl="5" marL="0" marR="0" rtl="0" algn="l">
              <a:spcBef>
                <a:spcPts val="0"/>
              </a:spcBef>
              <a:spcAft>
                <a:spcPts val="0"/>
              </a:spcAft>
              <a:buNone/>
              <a:defRPr sz="900">
                <a:solidFill>
                  <a:srgbClr val="888888"/>
                </a:solidFill>
                <a:latin typeface="Arial"/>
                <a:ea typeface="Arial"/>
                <a:cs typeface="Arial"/>
                <a:sym typeface="Arial"/>
              </a:defRPr>
            </a:lvl6pPr>
            <a:lvl7pPr indent="0" lvl="6" marL="0" marR="0" rtl="0" algn="l">
              <a:spcBef>
                <a:spcPts val="0"/>
              </a:spcBef>
              <a:spcAft>
                <a:spcPts val="0"/>
              </a:spcAft>
              <a:buNone/>
              <a:defRPr sz="900">
                <a:solidFill>
                  <a:srgbClr val="888888"/>
                </a:solidFill>
                <a:latin typeface="Arial"/>
                <a:ea typeface="Arial"/>
                <a:cs typeface="Arial"/>
                <a:sym typeface="Arial"/>
              </a:defRPr>
            </a:lvl7pPr>
            <a:lvl8pPr indent="0" lvl="7" marL="0" marR="0" rtl="0" algn="l">
              <a:spcBef>
                <a:spcPts val="0"/>
              </a:spcBef>
              <a:spcAft>
                <a:spcPts val="0"/>
              </a:spcAft>
              <a:buNone/>
              <a:defRPr sz="900">
                <a:solidFill>
                  <a:srgbClr val="888888"/>
                </a:solidFill>
                <a:latin typeface="Arial"/>
                <a:ea typeface="Arial"/>
                <a:cs typeface="Arial"/>
                <a:sym typeface="Arial"/>
              </a:defRPr>
            </a:lvl8pPr>
            <a:lvl9pPr indent="0" lvl="8" marL="0" marR="0" rtl="0" algn="l">
              <a:spcBef>
                <a:spcPts val="0"/>
              </a:spcBef>
              <a:spcAft>
                <a:spcPts val="0"/>
              </a:spcAft>
              <a:buNone/>
              <a:defRPr sz="9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Title 1" type="title">
  <p:cSld name="TITLE">
    <p:spTree>
      <p:nvGrpSpPr>
        <p:cNvPr id="145" name="Shape 145"/>
        <p:cNvGrpSpPr/>
        <p:nvPr/>
      </p:nvGrpSpPr>
      <p:grpSpPr>
        <a:xfrm>
          <a:off x="0" y="0"/>
          <a:ext cx="0" cy="0"/>
          <a:chOff x="0" y="0"/>
          <a:chExt cx="0" cy="0"/>
        </a:xfrm>
      </p:grpSpPr>
      <p:sp>
        <p:nvSpPr>
          <p:cNvPr id="146" name="Google Shape;146;p35"/>
          <p:cNvSpPr/>
          <p:nvPr/>
        </p:nvSpPr>
        <p:spPr>
          <a:xfrm>
            <a:off x="-1" y="1714500"/>
            <a:ext cx="8435232" cy="2605932"/>
          </a:xfrm>
          <a:custGeom>
            <a:rect b="b" l="l" r="r" t="t"/>
            <a:pathLst>
              <a:path extrusionOk="0" h="21600" w="21600">
                <a:moveTo>
                  <a:pt x="0" y="0"/>
                </a:moveTo>
                <a:lnTo>
                  <a:pt x="20752" y="0"/>
                </a:lnTo>
                <a:cubicBezTo>
                  <a:pt x="21220" y="0"/>
                  <a:pt x="21600" y="1229"/>
                  <a:pt x="21600" y="2744"/>
                </a:cubicBezTo>
                <a:lnTo>
                  <a:pt x="21600" y="21600"/>
                </a:lnTo>
                <a:lnTo>
                  <a:pt x="0" y="2160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sp>
        <p:nvSpPr>
          <p:cNvPr id="147" name="Google Shape;147;p35"/>
          <p:cNvSpPr txBox="1"/>
          <p:nvPr>
            <p:ph type="title"/>
          </p:nvPr>
        </p:nvSpPr>
        <p:spPr>
          <a:xfrm>
            <a:off x="381000" y="1733549"/>
            <a:ext cx="7620000" cy="1219200"/>
          </a:xfrm>
          <a:prstGeom prst="rect">
            <a:avLst/>
          </a:prstGeom>
          <a:noFill/>
          <a:ln>
            <a:noFill/>
          </a:ln>
        </p:spPr>
        <p:txBody>
          <a:bodyPr anchorCtr="0" anchor="ctr" bIns="34250" lIns="34250" spcFirstLastPara="1" rIns="34250" wrap="square" tIns="34250">
            <a:noAutofit/>
          </a:bodyPr>
          <a:lstStyle>
            <a:lvl1pPr lvl="0" rtl="0" algn="ctr">
              <a:lnSpc>
                <a:spcPct val="90000"/>
              </a:lnSpc>
              <a:spcBef>
                <a:spcPts val="0"/>
              </a:spcBef>
              <a:spcAft>
                <a:spcPts val="0"/>
              </a:spcAft>
              <a:buClr>
                <a:srgbClr val="FFFFFF"/>
              </a:buClr>
              <a:buSzPts val="3300"/>
              <a:buFont typeface="Montserrat"/>
              <a:buNone/>
              <a:defRPr>
                <a:solidFill>
                  <a:srgbClr val="FFFFFF"/>
                </a:solidFill>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48" name="Google Shape;148;p35"/>
          <p:cNvSpPr txBox="1"/>
          <p:nvPr>
            <p:ph idx="1" type="body"/>
          </p:nvPr>
        </p:nvSpPr>
        <p:spPr>
          <a:xfrm>
            <a:off x="381000" y="3063478"/>
            <a:ext cx="7620000" cy="1241700"/>
          </a:xfrm>
          <a:prstGeom prst="rect">
            <a:avLst/>
          </a:prstGeom>
          <a:noFill/>
          <a:ln>
            <a:noFill/>
          </a:ln>
        </p:spPr>
        <p:txBody>
          <a:bodyPr anchorCtr="0" anchor="t" bIns="34250" lIns="34250" spcFirstLastPara="1" rIns="34250" wrap="square" tIns="34250">
            <a:noAutofit/>
          </a:bodyPr>
          <a:lstStyle>
            <a:lvl1pPr indent="-228600" lvl="0" marL="457200" rtl="0" algn="ctr">
              <a:lnSpc>
                <a:spcPct val="100000"/>
              </a:lnSpc>
              <a:spcBef>
                <a:spcPts val="800"/>
              </a:spcBef>
              <a:spcAft>
                <a:spcPts val="0"/>
              </a:spcAft>
              <a:buClr>
                <a:srgbClr val="FFFFFF"/>
              </a:buClr>
              <a:buSzPts val="1800"/>
              <a:buFont typeface="Montserrat"/>
              <a:buNone/>
              <a:defRPr sz="1800">
                <a:solidFill>
                  <a:srgbClr val="FFFFFF"/>
                </a:solidFill>
              </a:defRPr>
            </a:lvl1pPr>
            <a:lvl2pPr indent="-228600" lvl="1" marL="914400" rtl="0" algn="ctr">
              <a:lnSpc>
                <a:spcPct val="100000"/>
              </a:lnSpc>
              <a:spcBef>
                <a:spcPts val="800"/>
              </a:spcBef>
              <a:spcAft>
                <a:spcPts val="0"/>
              </a:spcAft>
              <a:buClr>
                <a:srgbClr val="FFFFFF"/>
              </a:buClr>
              <a:buSzPts val="1800"/>
              <a:buFont typeface="Montserrat"/>
              <a:buNone/>
              <a:defRPr sz="1800">
                <a:solidFill>
                  <a:srgbClr val="FFFFFF"/>
                </a:solidFill>
              </a:defRPr>
            </a:lvl2pPr>
            <a:lvl3pPr indent="-228600" lvl="2" marL="1371600" rtl="0" algn="ctr">
              <a:lnSpc>
                <a:spcPct val="100000"/>
              </a:lnSpc>
              <a:spcBef>
                <a:spcPts val="800"/>
              </a:spcBef>
              <a:spcAft>
                <a:spcPts val="0"/>
              </a:spcAft>
              <a:buClr>
                <a:srgbClr val="FFFFFF"/>
              </a:buClr>
              <a:buSzPts val="1800"/>
              <a:buFont typeface="Montserrat"/>
              <a:buNone/>
              <a:defRPr sz="1800">
                <a:solidFill>
                  <a:srgbClr val="FFFFFF"/>
                </a:solidFill>
              </a:defRPr>
            </a:lvl3pPr>
            <a:lvl4pPr indent="-228600" lvl="3" marL="1828800" rtl="0" algn="ctr">
              <a:lnSpc>
                <a:spcPct val="100000"/>
              </a:lnSpc>
              <a:spcBef>
                <a:spcPts val="800"/>
              </a:spcBef>
              <a:spcAft>
                <a:spcPts val="0"/>
              </a:spcAft>
              <a:buClr>
                <a:srgbClr val="FFFFFF"/>
              </a:buClr>
              <a:buSzPts val="1800"/>
              <a:buFont typeface="Montserrat"/>
              <a:buNone/>
              <a:defRPr sz="1800">
                <a:solidFill>
                  <a:srgbClr val="FFFFFF"/>
                </a:solidFill>
              </a:defRPr>
            </a:lvl4pPr>
            <a:lvl5pPr indent="-228600" lvl="4" marL="2286000" rtl="0" algn="ctr">
              <a:lnSpc>
                <a:spcPct val="100000"/>
              </a:lnSpc>
              <a:spcBef>
                <a:spcPts val="800"/>
              </a:spcBef>
              <a:spcAft>
                <a:spcPts val="0"/>
              </a:spcAft>
              <a:buClr>
                <a:srgbClr val="FFFFFF"/>
              </a:buClr>
              <a:buSzPts val="1800"/>
              <a:buFont typeface="Montserrat"/>
              <a:buNone/>
              <a:defRPr sz="1800">
                <a:solidFill>
                  <a:srgbClr val="FFFFFF"/>
                </a:solidFill>
              </a:defRPr>
            </a:lvl5pPr>
            <a:lvl6pPr indent="-361950" lvl="5" marL="2743200" rtl="0" algn="l">
              <a:lnSpc>
                <a:spcPct val="100000"/>
              </a:lnSpc>
              <a:spcBef>
                <a:spcPts val="800"/>
              </a:spcBef>
              <a:spcAft>
                <a:spcPts val="0"/>
              </a:spcAft>
              <a:buSzPts val="2100"/>
              <a:buChar char="•"/>
              <a:defRPr/>
            </a:lvl6pPr>
            <a:lvl7pPr indent="-361950" lvl="6" marL="3200400" rtl="0" algn="l">
              <a:lnSpc>
                <a:spcPct val="100000"/>
              </a:lnSpc>
              <a:spcBef>
                <a:spcPts val="800"/>
              </a:spcBef>
              <a:spcAft>
                <a:spcPts val="0"/>
              </a:spcAft>
              <a:buSzPts val="2100"/>
              <a:buChar char="•"/>
              <a:defRPr/>
            </a:lvl7pPr>
            <a:lvl8pPr indent="-361950" lvl="7" marL="3657600" rtl="0" algn="l">
              <a:lnSpc>
                <a:spcPct val="100000"/>
              </a:lnSpc>
              <a:spcBef>
                <a:spcPts val="800"/>
              </a:spcBef>
              <a:spcAft>
                <a:spcPts val="0"/>
              </a:spcAft>
              <a:buSzPts val="2100"/>
              <a:buChar char="•"/>
              <a:defRPr/>
            </a:lvl8pPr>
            <a:lvl9pPr indent="-361950" lvl="8" marL="4114800" rtl="0" algn="l">
              <a:lnSpc>
                <a:spcPct val="100000"/>
              </a:lnSpc>
              <a:spcBef>
                <a:spcPts val="800"/>
              </a:spcBef>
              <a:spcAft>
                <a:spcPts val="0"/>
              </a:spcAft>
              <a:buSzPts val="2100"/>
              <a:buChar char="•"/>
              <a:defRPr/>
            </a:lvl9pPr>
          </a:lstStyle>
          <a:p/>
        </p:txBody>
      </p:sp>
      <p:cxnSp>
        <p:nvCxnSpPr>
          <p:cNvPr id="149" name="Google Shape;149;p35"/>
          <p:cNvCxnSpPr/>
          <p:nvPr/>
        </p:nvCxnSpPr>
        <p:spPr>
          <a:xfrm>
            <a:off x="-1" y="4377018"/>
            <a:ext cx="8435400" cy="0"/>
          </a:xfrm>
          <a:prstGeom prst="straightConnector1">
            <a:avLst/>
          </a:prstGeom>
          <a:noFill/>
          <a:ln cap="flat" cmpd="sng" w="28575">
            <a:solidFill>
              <a:schemeClr val="accent4"/>
            </a:solidFill>
            <a:prstDash val="solid"/>
            <a:miter lim="8000"/>
            <a:headEnd len="sm" w="sm" type="none"/>
            <a:tailEnd len="sm" w="sm" type="none"/>
          </a:ln>
        </p:spPr>
      </p:cxnSp>
      <p:pic>
        <p:nvPicPr>
          <p:cNvPr descr="Google Shape;22;p2" id="150" name="Google Shape;150;p35"/>
          <p:cNvPicPr preferRelativeResize="0"/>
          <p:nvPr/>
        </p:nvPicPr>
        <p:blipFill rotWithShape="1">
          <a:blip r:embed="rId2">
            <a:alphaModFix/>
          </a:blip>
          <a:srcRect b="0" l="0" r="0" t="0"/>
          <a:stretch/>
        </p:blipFill>
        <p:spPr>
          <a:xfrm>
            <a:off x="6863983" y="625653"/>
            <a:ext cx="1611702" cy="675352"/>
          </a:xfrm>
          <a:prstGeom prst="rect">
            <a:avLst/>
          </a:prstGeom>
          <a:noFill/>
          <a:ln>
            <a:noFill/>
          </a:ln>
        </p:spPr>
      </p:pic>
      <p:sp>
        <p:nvSpPr>
          <p:cNvPr id="151" name="Google Shape;151;p35"/>
          <p:cNvSpPr/>
          <p:nvPr/>
        </p:nvSpPr>
        <p:spPr>
          <a:xfrm>
            <a:off x="7795932" y="4487955"/>
            <a:ext cx="1347900" cy="6558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sp>
        <p:nvSpPr>
          <p:cNvPr id="152" name="Google Shape;152;p35"/>
          <p:cNvSpPr txBox="1"/>
          <p:nvPr>
            <p:ph idx="12" type="sldNum"/>
          </p:nvPr>
        </p:nvSpPr>
        <p:spPr>
          <a:xfrm>
            <a:off x="6553200" y="4629150"/>
            <a:ext cx="2133600" cy="276300"/>
          </a:xfrm>
          <a:prstGeom prst="rect">
            <a:avLst/>
          </a:prstGeom>
          <a:noFill/>
          <a:ln>
            <a:noFill/>
          </a:ln>
        </p:spPr>
        <p:txBody>
          <a:bodyPr anchorCtr="0" anchor="ctr" bIns="34250" lIns="34250" spcFirstLastPara="1" rIns="34250" wrap="square" tIns="34250">
            <a:noAutofit/>
          </a:bodyPr>
          <a:lstStyle>
            <a:lvl1pPr indent="0" lvl="0" marL="0" rtl="0" algn="l">
              <a:lnSpc>
                <a:spcPct val="100000"/>
              </a:lnSpc>
              <a:spcBef>
                <a:spcPts val="0"/>
              </a:spcBef>
              <a:spcAft>
                <a:spcPts val="0"/>
              </a:spcAft>
              <a:buClr>
                <a:srgbClr val="888888"/>
              </a:buClr>
              <a:buSzPts val="900"/>
              <a:buFont typeface="Montserrat"/>
              <a:buNone/>
              <a:defRPr sz="900">
                <a:solidFill>
                  <a:srgbClr val="888888"/>
                </a:solidFill>
              </a:defRPr>
            </a:lvl1pPr>
            <a:lvl2pPr indent="0" lvl="1" marL="0" rtl="0" algn="l">
              <a:lnSpc>
                <a:spcPct val="100000"/>
              </a:lnSpc>
              <a:spcBef>
                <a:spcPts val="0"/>
              </a:spcBef>
              <a:spcAft>
                <a:spcPts val="0"/>
              </a:spcAft>
              <a:buClr>
                <a:srgbClr val="888888"/>
              </a:buClr>
              <a:buSzPts val="900"/>
              <a:buFont typeface="Montserrat"/>
              <a:buNone/>
              <a:defRPr sz="900">
                <a:solidFill>
                  <a:srgbClr val="888888"/>
                </a:solidFill>
              </a:defRPr>
            </a:lvl2pPr>
            <a:lvl3pPr indent="0" lvl="2" marL="0" rtl="0" algn="l">
              <a:lnSpc>
                <a:spcPct val="100000"/>
              </a:lnSpc>
              <a:spcBef>
                <a:spcPts val="0"/>
              </a:spcBef>
              <a:spcAft>
                <a:spcPts val="0"/>
              </a:spcAft>
              <a:buClr>
                <a:srgbClr val="888888"/>
              </a:buClr>
              <a:buSzPts val="900"/>
              <a:buFont typeface="Montserrat"/>
              <a:buNone/>
              <a:defRPr sz="900">
                <a:solidFill>
                  <a:srgbClr val="888888"/>
                </a:solidFill>
              </a:defRPr>
            </a:lvl3pPr>
            <a:lvl4pPr indent="0" lvl="3" marL="0" rtl="0" algn="l">
              <a:lnSpc>
                <a:spcPct val="100000"/>
              </a:lnSpc>
              <a:spcBef>
                <a:spcPts val="0"/>
              </a:spcBef>
              <a:spcAft>
                <a:spcPts val="0"/>
              </a:spcAft>
              <a:buClr>
                <a:srgbClr val="888888"/>
              </a:buClr>
              <a:buSzPts val="900"/>
              <a:buFont typeface="Montserrat"/>
              <a:buNone/>
              <a:defRPr sz="900">
                <a:solidFill>
                  <a:srgbClr val="888888"/>
                </a:solidFill>
              </a:defRPr>
            </a:lvl4pPr>
            <a:lvl5pPr indent="0" lvl="4" marL="0" rtl="0" algn="l">
              <a:lnSpc>
                <a:spcPct val="100000"/>
              </a:lnSpc>
              <a:spcBef>
                <a:spcPts val="0"/>
              </a:spcBef>
              <a:spcAft>
                <a:spcPts val="0"/>
              </a:spcAft>
              <a:buClr>
                <a:srgbClr val="888888"/>
              </a:buClr>
              <a:buSzPts val="900"/>
              <a:buFont typeface="Montserrat"/>
              <a:buNone/>
              <a:defRPr sz="900">
                <a:solidFill>
                  <a:srgbClr val="888888"/>
                </a:solidFill>
              </a:defRPr>
            </a:lvl5pPr>
            <a:lvl6pPr indent="0" lvl="5" marL="0" rtl="0" algn="l">
              <a:lnSpc>
                <a:spcPct val="100000"/>
              </a:lnSpc>
              <a:spcBef>
                <a:spcPts val="0"/>
              </a:spcBef>
              <a:spcAft>
                <a:spcPts val="0"/>
              </a:spcAft>
              <a:buClr>
                <a:srgbClr val="888888"/>
              </a:buClr>
              <a:buSzPts val="900"/>
              <a:buFont typeface="Montserrat"/>
              <a:buNone/>
              <a:defRPr sz="900">
                <a:solidFill>
                  <a:srgbClr val="888888"/>
                </a:solidFill>
              </a:defRPr>
            </a:lvl6pPr>
            <a:lvl7pPr indent="0" lvl="6" marL="0" rtl="0" algn="l">
              <a:lnSpc>
                <a:spcPct val="100000"/>
              </a:lnSpc>
              <a:spcBef>
                <a:spcPts val="0"/>
              </a:spcBef>
              <a:spcAft>
                <a:spcPts val="0"/>
              </a:spcAft>
              <a:buClr>
                <a:srgbClr val="888888"/>
              </a:buClr>
              <a:buSzPts val="900"/>
              <a:buFont typeface="Montserrat"/>
              <a:buNone/>
              <a:defRPr sz="900">
                <a:solidFill>
                  <a:srgbClr val="888888"/>
                </a:solidFill>
              </a:defRPr>
            </a:lvl7pPr>
            <a:lvl8pPr indent="0" lvl="7" marL="0" rtl="0" algn="l">
              <a:lnSpc>
                <a:spcPct val="100000"/>
              </a:lnSpc>
              <a:spcBef>
                <a:spcPts val="0"/>
              </a:spcBef>
              <a:spcAft>
                <a:spcPts val="0"/>
              </a:spcAft>
              <a:buClr>
                <a:srgbClr val="888888"/>
              </a:buClr>
              <a:buSzPts val="900"/>
              <a:buFont typeface="Montserrat"/>
              <a:buNone/>
              <a:defRPr sz="900">
                <a:solidFill>
                  <a:srgbClr val="888888"/>
                </a:solidFill>
              </a:defRPr>
            </a:lvl8pPr>
            <a:lvl9pPr indent="0" lvl="8" marL="0" rtl="0" algn="l">
              <a:lnSpc>
                <a:spcPct val="100000"/>
              </a:lnSpc>
              <a:spcBef>
                <a:spcPts val="0"/>
              </a:spcBef>
              <a:spcAft>
                <a:spcPts val="0"/>
              </a:spcAft>
              <a:buClr>
                <a:srgbClr val="888888"/>
              </a:buClr>
              <a:buSzPts val="900"/>
              <a:buFont typeface="Montserrat"/>
              <a:buNone/>
              <a:defRPr sz="900">
                <a:solidFill>
                  <a:srgbClr val="888888"/>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Divider Slide 1 1" type="tx">
  <p:cSld name="TITLE_AND_BODY">
    <p:spTree>
      <p:nvGrpSpPr>
        <p:cNvPr id="153" name="Shape 153"/>
        <p:cNvGrpSpPr/>
        <p:nvPr/>
      </p:nvGrpSpPr>
      <p:grpSpPr>
        <a:xfrm>
          <a:off x="0" y="0"/>
          <a:ext cx="0" cy="0"/>
          <a:chOff x="0" y="0"/>
          <a:chExt cx="0" cy="0"/>
        </a:xfrm>
      </p:grpSpPr>
      <p:sp>
        <p:nvSpPr>
          <p:cNvPr id="154" name="Google Shape;154;p36"/>
          <p:cNvSpPr/>
          <p:nvPr/>
        </p:nvSpPr>
        <p:spPr>
          <a:xfrm>
            <a:off x="-1" y="726140"/>
            <a:ext cx="8846766" cy="3568050"/>
          </a:xfrm>
          <a:custGeom>
            <a:rect b="b" l="l" r="r" t="t"/>
            <a:pathLst>
              <a:path extrusionOk="0" h="21600" w="21600">
                <a:moveTo>
                  <a:pt x="0" y="0"/>
                </a:moveTo>
                <a:lnTo>
                  <a:pt x="21060" y="0"/>
                </a:lnTo>
                <a:cubicBezTo>
                  <a:pt x="21358" y="0"/>
                  <a:pt x="21600" y="600"/>
                  <a:pt x="21600" y="1340"/>
                </a:cubicBezTo>
                <a:lnTo>
                  <a:pt x="21600" y="21600"/>
                </a:lnTo>
                <a:lnTo>
                  <a:pt x="0" y="2160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a:buNone/>
            </a:pPr>
            <a:r>
              <a:t/>
            </a:r>
            <a:endParaRPr b="1" i="0" sz="1400" u="none" cap="none" strike="noStrike">
              <a:solidFill>
                <a:srgbClr val="FFFFFF"/>
              </a:solidFill>
              <a:latin typeface="Montserrat"/>
              <a:ea typeface="Montserrat"/>
              <a:cs typeface="Montserrat"/>
              <a:sym typeface="Montserrat"/>
            </a:endParaRPr>
          </a:p>
        </p:txBody>
      </p:sp>
      <p:cxnSp>
        <p:nvCxnSpPr>
          <p:cNvPr id="155" name="Google Shape;155;p36"/>
          <p:cNvCxnSpPr/>
          <p:nvPr/>
        </p:nvCxnSpPr>
        <p:spPr>
          <a:xfrm>
            <a:off x="-1" y="4336676"/>
            <a:ext cx="8846700" cy="0"/>
          </a:xfrm>
          <a:prstGeom prst="straightConnector1">
            <a:avLst/>
          </a:prstGeom>
          <a:noFill/>
          <a:ln cap="flat" cmpd="sng" w="28575">
            <a:solidFill>
              <a:schemeClr val="accent4"/>
            </a:solidFill>
            <a:prstDash val="solid"/>
            <a:miter lim="8000"/>
            <a:headEnd len="sm" w="sm" type="none"/>
            <a:tailEnd len="sm" w="sm" type="none"/>
          </a:ln>
        </p:spPr>
      </p:cxnSp>
      <p:sp>
        <p:nvSpPr>
          <p:cNvPr id="156" name="Google Shape;156;p36"/>
          <p:cNvSpPr txBox="1"/>
          <p:nvPr>
            <p:ph type="title"/>
          </p:nvPr>
        </p:nvSpPr>
        <p:spPr>
          <a:xfrm>
            <a:off x="628650" y="1115964"/>
            <a:ext cx="7886700" cy="2766900"/>
          </a:xfrm>
          <a:prstGeom prst="rect">
            <a:avLst/>
          </a:prstGeom>
          <a:noFill/>
          <a:ln>
            <a:noFill/>
          </a:ln>
        </p:spPr>
        <p:txBody>
          <a:bodyPr anchorCtr="0" anchor="t" bIns="34250" lIns="34250" spcFirstLastPara="1" rIns="34250" wrap="square" tIns="34250">
            <a:noAutofit/>
          </a:bodyPr>
          <a:lstStyle>
            <a:lvl1pPr lvl="0" rtl="0" algn="l">
              <a:lnSpc>
                <a:spcPct val="90000"/>
              </a:lnSpc>
              <a:spcBef>
                <a:spcPts val="0"/>
              </a:spcBef>
              <a:spcAft>
                <a:spcPts val="0"/>
              </a:spcAft>
              <a:buClr>
                <a:srgbClr val="FFFFFF"/>
              </a:buClr>
              <a:buSzPts val="3300"/>
              <a:buFont typeface="Montserrat"/>
              <a:buNone/>
              <a:defRPr>
                <a:solidFill>
                  <a:srgbClr val="FFFFFF"/>
                </a:solidFill>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57" name="Google Shape;157;p36"/>
          <p:cNvSpPr txBox="1"/>
          <p:nvPr>
            <p:ph idx="12" type="sldNum"/>
          </p:nvPr>
        </p:nvSpPr>
        <p:spPr>
          <a:xfrm>
            <a:off x="628650" y="4798463"/>
            <a:ext cx="199800" cy="211500"/>
          </a:xfrm>
          <a:prstGeom prst="rect">
            <a:avLst/>
          </a:prstGeom>
          <a:noFill/>
          <a:ln>
            <a:noFill/>
          </a:ln>
        </p:spPr>
        <p:txBody>
          <a:bodyPr anchorCtr="0" anchor="ctr" bIns="34250" lIns="34250" spcFirstLastPara="1" rIns="34250" wrap="square" tIns="34250">
            <a:noAutofit/>
          </a:bodyPr>
          <a:lstStyle>
            <a:lvl1pPr indent="0" lvl="0" marL="0" rtl="0" algn="l">
              <a:lnSpc>
                <a:spcPct val="100000"/>
              </a:lnSpc>
              <a:spcBef>
                <a:spcPts val="0"/>
              </a:spcBef>
              <a:spcAft>
                <a:spcPts val="0"/>
              </a:spcAft>
              <a:buClr>
                <a:srgbClr val="888888"/>
              </a:buClr>
              <a:buSzPts val="900"/>
              <a:buFont typeface="Montserrat"/>
              <a:buNone/>
              <a:defRPr sz="900">
                <a:solidFill>
                  <a:srgbClr val="888888"/>
                </a:solidFill>
              </a:defRPr>
            </a:lvl1pPr>
            <a:lvl2pPr indent="0" lvl="1" marL="0" rtl="0" algn="l">
              <a:lnSpc>
                <a:spcPct val="100000"/>
              </a:lnSpc>
              <a:spcBef>
                <a:spcPts val="0"/>
              </a:spcBef>
              <a:spcAft>
                <a:spcPts val="0"/>
              </a:spcAft>
              <a:buClr>
                <a:srgbClr val="888888"/>
              </a:buClr>
              <a:buSzPts val="900"/>
              <a:buFont typeface="Montserrat"/>
              <a:buNone/>
              <a:defRPr sz="900">
                <a:solidFill>
                  <a:srgbClr val="888888"/>
                </a:solidFill>
              </a:defRPr>
            </a:lvl2pPr>
            <a:lvl3pPr indent="0" lvl="2" marL="0" rtl="0" algn="l">
              <a:lnSpc>
                <a:spcPct val="100000"/>
              </a:lnSpc>
              <a:spcBef>
                <a:spcPts val="0"/>
              </a:spcBef>
              <a:spcAft>
                <a:spcPts val="0"/>
              </a:spcAft>
              <a:buClr>
                <a:srgbClr val="888888"/>
              </a:buClr>
              <a:buSzPts val="900"/>
              <a:buFont typeface="Montserrat"/>
              <a:buNone/>
              <a:defRPr sz="900">
                <a:solidFill>
                  <a:srgbClr val="888888"/>
                </a:solidFill>
              </a:defRPr>
            </a:lvl3pPr>
            <a:lvl4pPr indent="0" lvl="3" marL="0" rtl="0" algn="l">
              <a:lnSpc>
                <a:spcPct val="100000"/>
              </a:lnSpc>
              <a:spcBef>
                <a:spcPts val="0"/>
              </a:spcBef>
              <a:spcAft>
                <a:spcPts val="0"/>
              </a:spcAft>
              <a:buClr>
                <a:srgbClr val="888888"/>
              </a:buClr>
              <a:buSzPts val="900"/>
              <a:buFont typeface="Montserrat"/>
              <a:buNone/>
              <a:defRPr sz="900">
                <a:solidFill>
                  <a:srgbClr val="888888"/>
                </a:solidFill>
              </a:defRPr>
            </a:lvl4pPr>
            <a:lvl5pPr indent="0" lvl="4" marL="0" rtl="0" algn="l">
              <a:lnSpc>
                <a:spcPct val="100000"/>
              </a:lnSpc>
              <a:spcBef>
                <a:spcPts val="0"/>
              </a:spcBef>
              <a:spcAft>
                <a:spcPts val="0"/>
              </a:spcAft>
              <a:buClr>
                <a:srgbClr val="888888"/>
              </a:buClr>
              <a:buSzPts val="900"/>
              <a:buFont typeface="Montserrat"/>
              <a:buNone/>
              <a:defRPr sz="900">
                <a:solidFill>
                  <a:srgbClr val="888888"/>
                </a:solidFill>
              </a:defRPr>
            </a:lvl5pPr>
            <a:lvl6pPr indent="0" lvl="5" marL="0" rtl="0" algn="l">
              <a:lnSpc>
                <a:spcPct val="100000"/>
              </a:lnSpc>
              <a:spcBef>
                <a:spcPts val="0"/>
              </a:spcBef>
              <a:spcAft>
                <a:spcPts val="0"/>
              </a:spcAft>
              <a:buClr>
                <a:srgbClr val="888888"/>
              </a:buClr>
              <a:buSzPts val="900"/>
              <a:buFont typeface="Montserrat"/>
              <a:buNone/>
              <a:defRPr sz="900">
                <a:solidFill>
                  <a:srgbClr val="888888"/>
                </a:solidFill>
              </a:defRPr>
            </a:lvl6pPr>
            <a:lvl7pPr indent="0" lvl="6" marL="0" rtl="0" algn="l">
              <a:lnSpc>
                <a:spcPct val="100000"/>
              </a:lnSpc>
              <a:spcBef>
                <a:spcPts val="0"/>
              </a:spcBef>
              <a:spcAft>
                <a:spcPts val="0"/>
              </a:spcAft>
              <a:buClr>
                <a:srgbClr val="888888"/>
              </a:buClr>
              <a:buSzPts val="900"/>
              <a:buFont typeface="Montserrat"/>
              <a:buNone/>
              <a:defRPr sz="900">
                <a:solidFill>
                  <a:srgbClr val="888888"/>
                </a:solidFill>
              </a:defRPr>
            </a:lvl7pPr>
            <a:lvl8pPr indent="0" lvl="7" marL="0" rtl="0" algn="l">
              <a:lnSpc>
                <a:spcPct val="100000"/>
              </a:lnSpc>
              <a:spcBef>
                <a:spcPts val="0"/>
              </a:spcBef>
              <a:spcAft>
                <a:spcPts val="0"/>
              </a:spcAft>
              <a:buClr>
                <a:srgbClr val="888888"/>
              </a:buClr>
              <a:buSzPts val="900"/>
              <a:buFont typeface="Montserrat"/>
              <a:buNone/>
              <a:defRPr sz="900">
                <a:solidFill>
                  <a:srgbClr val="888888"/>
                </a:solidFill>
              </a:defRPr>
            </a:lvl8pPr>
            <a:lvl9pPr indent="0" lvl="8" marL="0" rtl="0" algn="l">
              <a:lnSpc>
                <a:spcPct val="100000"/>
              </a:lnSpc>
              <a:spcBef>
                <a:spcPts val="0"/>
              </a:spcBef>
              <a:spcAft>
                <a:spcPts val="0"/>
              </a:spcAft>
              <a:buClr>
                <a:srgbClr val="888888"/>
              </a:buClr>
              <a:buSzPts val="900"/>
              <a:buFont typeface="Montserrat"/>
              <a:buNone/>
              <a:defRPr sz="900">
                <a:solidFill>
                  <a:srgbClr val="888888"/>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oa Content Normal 1" showMasterSp="0">
  <p:cSld name="Genoa Content Normal 2">
    <p:spTree>
      <p:nvGrpSpPr>
        <p:cNvPr id="158" name="Shape 158"/>
        <p:cNvGrpSpPr/>
        <p:nvPr/>
      </p:nvGrpSpPr>
      <p:grpSpPr>
        <a:xfrm>
          <a:off x="0" y="0"/>
          <a:ext cx="0" cy="0"/>
          <a:chOff x="0" y="0"/>
          <a:chExt cx="0" cy="0"/>
        </a:xfrm>
      </p:grpSpPr>
      <p:sp>
        <p:nvSpPr>
          <p:cNvPr id="159" name="Google Shape;159;p37"/>
          <p:cNvSpPr txBox="1"/>
          <p:nvPr>
            <p:ph type="title"/>
          </p:nvPr>
        </p:nvSpPr>
        <p:spPr>
          <a:xfrm>
            <a:off x="628650" y="273844"/>
            <a:ext cx="7886700" cy="994200"/>
          </a:xfrm>
          <a:prstGeom prst="rect">
            <a:avLst/>
          </a:prstGeom>
          <a:noFill/>
          <a:ln>
            <a:noFill/>
          </a:ln>
        </p:spPr>
        <p:txBody>
          <a:bodyPr anchorCtr="0" anchor="ctr" bIns="68550" lIns="68550" spcFirstLastPara="1" rIns="68550" wrap="square" tIns="68550">
            <a:noAutofit/>
          </a:bodyPr>
          <a:lstStyle>
            <a:lvl1pPr lvl="0" rtl="0" algn="l">
              <a:lnSpc>
                <a:spcPct val="90000"/>
              </a:lnSpc>
              <a:spcBef>
                <a:spcPts val="0"/>
              </a:spcBef>
              <a:spcAft>
                <a:spcPts val="0"/>
              </a:spcAft>
              <a:buClr>
                <a:schemeClr val="accent1"/>
              </a:buClr>
              <a:buSzPts val="3300"/>
              <a:buFont typeface="Arial"/>
              <a:buNone/>
              <a:defRPr b="1">
                <a:latin typeface="Arial"/>
                <a:ea typeface="Arial"/>
                <a:cs typeface="Arial"/>
                <a:sym typeface="Arial"/>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60" name="Google Shape;160;p37"/>
          <p:cNvSpPr txBox="1"/>
          <p:nvPr>
            <p:ph idx="1" type="body"/>
          </p:nvPr>
        </p:nvSpPr>
        <p:spPr>
          <a:xfrm>
            <a:off x="628650" y="1369219"/>
            <a:ext cx="7886700" cy="2926500"/>
          </a:xfrm>
          <a:prstGeom prst="rect">
            <a:avLst/>
          </a:prstGeom>
          <a:noFill/>
          <a:ln>
            <a:noFill/>
          </a:ln>
        </p:spPr>
        <p:txBody>
          <a:bodyPr anchorCtr="0" anchor="t" bIns="68550" lIns="68550" spcFirstLastPara="1" rIns="68550" wrap="square" tIns="68550">
            <a:noAutofit/>
          </a:bodyPr>
          <a:lstStyle>
            <a:lvl1pPr indent="-361950" lvl="0" marL="457200" rtl="0" algn="l">
              <a:lnSpc>
                <a:spcPct val="90000"/>
              </a:lnSpc>
              <a:spcBef>
                <a:spcPts val="800"/>
              </a:spcBef>
              <a:spcAft>
                <a:spcPts val="0"/>
              </a:spcAft>
              <a:buClr>
                <a:schemeClr val="accent2"/>
              </a:buClr>
              <a:buSzPts val="2100"/>
              <a:buFont typeface="Arial"/>
              <a:buChar char="•"/>
              <a:defRPr b="1">
                <a:latin typeface="Arial"/>
                <a:ea typeface="Arial"/>
                <a:cs typeface="Arial"/>
                <a:sym typeface="Arial"/>
              </a:defRPr>
            </a:lvl1pPr>
            <a:lvl2pPr indent="-361950" lvl="1" marL="914400" rtl="0" algn="l">
              <a:lnSpc>
                <a:spcPct val="90000"/>
              </a:lnSpc>
              <a:spcBef>
                <a:spcPts val="800"/>
              </a:spcBef>
              <a:spcAft>
                <a:spcPts val="0"/>
              </a:spcAft>
              <a:buClr>
                <a:schemeClr val="accent2"/>
              </a:buClr>
              <a:buSzPts val="2100"/>
              <a:buFont typeface="Arial"/>
              <a:buChar char="•"/>
              <a:defRPr b="1">
                <a:latin typeface="Arial"/>
                <a:ea typeface="Arial"/>
                <a:cs typeface="Arial"/>
                <a:sym typeface="Arial"/>
              </a:defRPr>
            </a:lvl2pPr>
            <a:lvl3pPr indent="-361950" lvl="2" marL="1371600" rtl="0" algn="l">
              <a:lnSpc>
                <a:spcPct val="90000"/>
              </a:lnSpc>
              <a:spcBef>
                <a:spcPts val="800"/>
              </a:spcBef>
              <a:spcAft>
                <a:spcPts val="0"/>
              </a:spcAft>
              <a:buClr>
                <a:schemeClr val="accent2"/>
              </a:buClr>
              <a:buSzPts val="2100"/>
              <a:buFont typeface="Arial"/>
              <a:buChar char="•"/>
              <a:defRPr b="1">
                <a:latin typeface="Arial"/>
                <a:ea typeface="Arial"/>
                <a:cs typeface="Arial"/>
                <a:sym typeface="Arial"/>
              </a:defRPr>
            </a:lvl3pPr>
            <a:lvl4pPr indent="-361950" lvl="3" marL="1828800" rtl="0" algn="l">
              <a:lnSpc>
                <a:spcPct val="90000"/>
              </a:lnSpc>
              <a:spcBef>
                <a:spcPts val="800"/>
              </a:spcBef>
              <a:spcAft>
                <a:spcPts val="0"/>
              </a:spcAft>
              <a:buClr>
                <a:schemeClr val="accent2"/>
              </a:buClr>
              <a:buSzPts val="2100"/>
              <a:buFont typeface="Arial"/>
              <a:buChar char="•"/>
              <a:defRPr b="1">
                <a:latin typeface="Arial"/>
                <a:ea typeface="Arial"/>
                <a:cs typeface="Arial"/>
                <a:sym typeface="Arial"/>
              </a:defRPr>
            </a:lvl4pPr>
            <a:lvl5pPr indent="-361950" lvl="4" marL="2286000" rtl="0" algn="l">
              <a:lnSpc>
                <a:spcPct val="90000"/>
              </a:lnSpc>
              <a:spcBef>
                <a:spcPts val="800"/>
              </a:spcBef>
              <a:spcAft>
                <a:spcPts val="0"/>
              </a:spcAft>
              <a:buClr>
                <a:schemeClr val="accent2"/>
              </a:buClr>
              <a:buSzPts val="2100"/>
              <a:buFont typeface="Arial"/>
              <a:buChar char="•"/>
              <a:defRPr b="1">
                <a:latin typeface="Arial"/>
                <a:ea typeface="Arial"/>
                <a:cs typeface="Arial"/>
                <a:sym typeface="Arial"/>
              </a:defRPr>
            </a:lvl5pPr>
            <a:lvl6pPr indent="-361950" lvl="5" marL="2743200" rtl="0" algn="l">
              <a:lnSpc>
                <a:spcPct val="100000"/>
              </a:lnSpc>
              <a:spcBef>
                <a:spcPts val="800"/>
              </a:spcBef>
              <a:spcAft>
                <a:spcPts val="0"/>
              </a:spcAft>
              <a:buSzPts val="2100"/>
              <a:buChar char="•"/>
              <a:defRPr/>
            </a:lvl6pPr>
            <a:lvl7pPr indent="-361950" lvl="6" marL="3200400" rtl="0" algn="l">
              <a:lnSpc>
                <a:spcPct val="100000"/>
              </a:lnSpc>
              <a:spcBef>
                <a:spcPts val="800"/>
              </a:spcBef>
              <a:spcAft>
                <a:spcPts val="0"/>
              </a:spcAft>
              <a:buSzPts val="2100"/>
              <a:buChar char="•"/>
              <a:defRPr/>
            </a:lvl7pPr>
            <a:lvl8pPr indent="-361950" lvl="7" marL="3657600" rtl="0" algn="l">
              <a:lnSpc>
                <a:spcPct val="100000"/>
              </a:lnSpc>
              <a:spcBef>
                <a:spcPts val="800"/>
              </a:spcBef>
              <a:spcAft>
                <a:spcPts val="0"/>
              </a:spcAft>
              <a:buSzPts val="2100"/>
              <a:buChar char="•"/>
              <a:defRPr/>
            </a:lvl8pPr>
            <a:lvl9pPr indent="-361950" lvl="8" marL="4114800" rtl="0" algn="l">
              <a:lnSpc>
                <a:spcPct val="100000"/>
              </a:lnSpc>
              <a:spcBef>
                <a:spcPts val="800"/>
              </a:spcBef>
              <a:spcAft>
                <a:spcPts val="0"/>
              </a:spcAft>
              <a:buSzPts val="2100"/>
              <a:buChar char="•"/>
              <a:defRPr/>
            </a:lvl9pPr>
          </a:lstStyle>
          <a:p/>
        </p:txBody>
      </p:sp>
      <p:pic>
        <p:nvPicPr>
          <p:cNvPr descr="Image" id="161" name="Google Shape;161;p37"/>
          <p:cNvPicPr preferRelativeResize="0"/>
          <p:nvPr/>
        </p:nvPicPr>
        <p:blipFill rotWithShape="1">
          <a:blip r:embed="rId2">
            <a:alphaModFix/>
          </a:blip>
          <a:srcRect b="0" l="0" r="0" t="0"/>
          <a:stretch/>
        </p:blipFill>
        <p:spPr>
          <a:xfrm>
            <a:off x="8000772" y="4563094"/>
            <a:ext cx="903786" cy="378534"/>
          </a:xfrm>
          <a:prstGeom prst="rect">
            <a:avLst/>
          </a:prstGeom>
          <a:noFill/>
          <a:ln>
            <a:noFill/>
          </a:ln>
        </p:spPr>
      </p:pic>
      <p:sp>
        <p:nvSpPr>
          <p:cNvPr id="162" name="Google Shape;162;p37"/>
          <p:cNvSpPr txBox="1"/>
          <p:nvPr>
            <p:ph idx="12" type="sldNum"/>
          </p:nvPr>
        </p:nvSpPr>
        <p:spPr>
          <a:xfrm>
            <a:off x="5486400" y="4629150"/>
            <a:ext cx="2133600" cy="276300"/>
          </a:xfrm>
          <a:prstGeom prst="rect">
            <a:avLst/>
          </a:prstGeom>
          <a:noFill/>
          <a:ln>
            <a:noFill/>
          </a:ln>
        </p:spPr>
        <p:txBody>
          <a:bodyPr anchorCtr="0" anchor="ctr" bIns="34250" lIns="34250" spcFirstLastPara="1" rIns="34250" wrap="square" tIns="34250">
            <a:noAutofit/>
          </a:bodyPr>
          <a:lstStyle>
            <a:lvl1pPr indent="0" lvl="0"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1pPr>
            <a:lvl2pPr indent="0" lvl="1"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2pPr>
            <a:lvl3pPr indent="0" lvl="2"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3pPr>
            <a:lvl4pPr indent="0" lvl="3"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4pPr>
            <a:lvl5pPr indent="0" lvl="4"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5pPr>
            <a:lvl6pPr indent="0" lvl="5"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6pPr>
            <a:lvl7pPr indent="0" lvl="6"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7pPr>
            <a:lvl8pPr indent="0" lvl="7"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8pPr>
            <a:lvl9pPr indent="0" lvl="8" marL="0" marR="0" rtl="0" algn="ctr">
              <a:lnSpc>
                <a:spcPct val="100000"/>
              </a:lnSpc>
              <a:spcBef>
                <a:spcPts val="0"/>
              </a:spcBef>
              <a:spcAft>
                <a:spcPts val="0"/>
              </a:spcAft>
              <a:buClr>
                <a:srgbClr val="898989"/>
              </a:buClr>
              <a:buSzPts val="900"/>
              <a:buFont typeface="Arial"/>
              <a:buNone/>
              <a:defRPr b="1">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b="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2.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theme" Target="../theme/theme1.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5486400" y="4629150"/>
            <a:ext cx="2133600" cy="276300"/>
          </a:xfrm>
          <a:prstGeom prst="rect">
            <a:avLst/>
          </a:prstGeom>
          <a:noFill/>
          <a:ln>
            <a:noFill/>
          </a:ln>
        </p:spPr>
        <p:txBody>
          <a:bodyPr anchorCtr="0" anchor="ctr" bIns="34250" lIns="34250" spcFirstLastPara="1" rIns="34250" wrap="square" tIns="34250">
            <a:noAutofit/>
          </a:bodyPr>
          <a:lstStyle>
            <a:lvl1pPr indent="0" lvl="0"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sz="1100">
              <a:solidFill>
                <a:srgbClr val="000000"/>
              </a:solidFill>
            </a:endParaRPr>
          </a:p>
        </p:txBody>
      </p:sp>
      <p:pic>
        <p:nvPicPr>
          <p:cNvPr id="52" name="Google Shape;52;p13"/>
          <p:cNvPicPr preferRelativeResize="0"/>
          <p:nvPr/>
        </p:nvPicPr>
        <p:blipFill rotWithShape="1">
          <a:blip r:embed="rId1">
            <a:alphaModFix/>
          </a:blip>
          <a:srcRect b="-16310" l="0" r="-7677" t="-17379"/>
          <a:stretch/>
        </p:blipFill>
        <p:spPr>
          <a:xfrm>
            <a:off x="7912375" y="4505750"/>
            <a:ext cx="1004451" cy="5354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Font typeface="Montserrat"/>
              <a:buNone/>
              <a:defRPr i="0" sz="3300" u="none" cap="none" strike="noStrike">
                <a:solidFill>
                  <a:srgbClr val="004C97"/>
                </a:solidFill>
                <a:latin typeface="Montserrat"/>
                <a:ea typeface="Montserrat"/>
                <a:cs typeface="Montserrat"/>
                <a:sym typeface="Montserrat"/>
              </a:defRPr>
            </a:lvl1pPr>
            <a:lvl2pPr lvl="1"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2pPr>
            <a:lvl3pPr lvl="2"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3pPr>
            <a:lvl4pPr lvl="3"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4pPr>
            <a:lvl5pPr lvl="4"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5pPr>
            <a:lvl6pPr lvl="5"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6pPr>
            <a:lvl7pPr lvl="6"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7pPr>
            <a:lvl8pPr lvl="7"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8pPr>
            <a:lvl9pPr lvl="8" marR="0" rtl="0" algn="l">
              <a:lnSpc>
                <a:spcPct val="90000"/>
              </a:lnSpc>
              <a:spcBef>
                <a:spcPts val="0"/>
              </a:spcBef>
              <a:spcAft>
                <a:spcPts val="0"/>
              </a:spcAft>
              <a:buSzPts val="1100"/>
              <a:buFont typeface="Montserrat"/>
              <a:buNone/>
              <a:defRPr i="0" sz="3300" u="none" cap="none" strike="noStrike">
                <a:solidFill>
                  <a:schemeClr val="dk1"/>
                </a:solidFill>
                <a:latin typeface="Montserrat"/>
                <a:ea typeface="Montserrat"/>
                <a:cs typeface="Montserrat"/>
                <a:sym typeface="Montserrat"/>
              </a:defRPr>
            </a:lvl9pPr>
          </a:lstStyle>
          <a:p/>
        </p:txBody>
      </p:sp>
      <p:sp>
        <p:nvSpPr>
          <p:cNvPr id="80" name="Google Shape;80;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800"/>
              </a:spcBef>
              <a:spcAft>
                <a:spcPts val="0"/>
              </a:spcAft>
              <a:buClr>
                <a:srgbClr val="D22630"/>
              </a:buClr>
              <a:buSzPts val="2100"/>
              <a:buFont typeface="Montserrat"/>
              <a:buChar char="•"/>
              <a:defRPr i="0" sz="2100" u="none" cap="none" strike="noStrike">
                <a:solidFill>
                  <a:srgbClr val="75787B"/>
                </a:solidFill>
                <a:latin typeface="Montserrat"/>
                <a:ea typeface="Montserrat"/>
                <a:cs typeface="Montserrat"/>
                <a:sym typeface="Montserrat"/>
              </a:defRPr>
            </a:lvl1pPr>
            <a:lvl2pPr indent="-342900" lvl="1" marL="914400" marR="0" rtl="0" algn="l">
              <a:lnSpc>
                <a:spcPct val="100000"/>
              </a:lnSpc>
              <a:spcBef>
                <a:spcPts val="400"/>
              </a:spcBef>
              <a:spcAft>
                <a:spcPts val="0"/>
              </a:spcAft>
              <a:buClr>
                <a:srgbClr val="75787B"/>
              </a:buClr>
              <a:buSzPts val="1800"/>
              <a:buFont typeface="Montserrat"/>
              <a:buChar char="▪"/>
              <a:defRPr i="0" sz="1800" u="none" cap="none" strike="noStrike">
                <a:solidFill>
                  <a:srgbClr val="75787B"/>
                </a:solidFill>
                <a:latin typeface="Montserrat"/>
                <a:ea typeface="Montserrat"/>
                <a:cs typeface="Montserrat"/>
                <a:sym typeface="Montserrat"/>
              </a:defRPr>
            </a:lvl2pPr>
            <a:lvl3pPr indent="-323850" lvl="2" marL="1371600" marR="0" rtl="0" algn="l">
              <a:lnSpc>
                <a:spcPct val="100000"/>
              </a:lnSpc>
              <a:spcBef>
                <a:spcPts val="400"/>
              </a:spcBef>
              <a:spcAft>
                <a:spcPts val="0"/>
              </a:spcAft>
              <a:buClr>
                <a:schemeClr val="accent1"/>
              </a:buClr>
              <a:buSzPts val="1500"/>
              <a:buFont typeface="Montserrat"/>
              <a:buChar char="•"/>
              <a:defRPr i="0" sz="1500" u="none" cap="none" strike="noStrike">
                <a:solidFill>
                  <a:srgbClr val="75787B"/>
                </a:solidFill>
                <a:latin typeface="Montserrat"/>
                <a:ea typeface="Montserrat"/>
                <a:cs typeface="Montserrat"/>
                <a:sym typeface="Montserrat"/>
              </a:defRPr>
            </a:lvl3pPr>
            <a:lvl4pPr indent="-317500" lvl="3" marL="1828800"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4pPr>
            <a:lvl5pPr indent="-317500" lvl="4" marL="2286000" marR="0" rtl="0" algn="l">
              <a:lnSpc>
                <a:spcPct val="100000"/>
              </a:lnSpc>
              <a:spcBef>
                <a:spcPts val="400"/>
              </a:spcBef>
              <a:spcAft>
                <a:spcPts val="0"/>
              </a:spcAft>
              <a:buClr>
                <a:srgbClr val="75787B"/>
              </a:buClr>
              <a:buSzPts val="1400"/>
              <a:buFont typeface="Montserrat"/>
              <a:buChar char="•"/>
              <a:defRPr i="0" sz="1400" u="none" cap="none" strike="noStrike">
                <a:solidFill>
                  <a:srgbClr val="75787B"/>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81" name="Google Shape;81;p20"/>
          <p:cNvSpPr txBox="1"/>
          <p:nvPr>
            <p:ph idx="10" type="dt"/>
          </p:nvPr>
        </p:nvSpPr>
        <p:spPr>
          <a:xfrm>
            <a:off x="4456927" y="4767263"/>
            <a:ext cx="572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2" name="Google Shape;82;p20"/>
          <p:cNvSpPr txBox="1"/>
          <p:nvPr>
            <p:ph idx="11" type="ftr"/>
          </p:nvPr>
        </p:nvSpPr>
        <p:spPr>
          <a:xfrm>
            <a:off x="1199764"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3" name="Google Shape;83;p20"/>
          <p:cNvSpPr txBox="1"/>
          <p:nvPr>
            <p:ph idx="12" type="sldNum"/>
          </p:nvPr>
        </p:nvSpPr>
        <p:spPr>
          <a:xfrm>
            <a:off x="628650" y="4767263"/>
            <a:ext cx="4755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84" name="Google Shape;84;p20"/>
          <p:cNvPicPr preferRelativeResize="0"/>
          <p:nvPr/>
        </p:nvPicPr>
        <p:blipFill rotWithShape="1">
          <a:blip r:embed="rId1">
            <a:alphaModFix/>
          </a:blip>
          <a:srcRect b="-16310" l="0" r="-7677" t="-17379"/>
          <a:stretch/>
        </p:blipFill>
        <p:spPr>
          <a:xfrm>
            <a:off x="7912375" y="4505750"/>
            <a:ext cx="1004451" cy="5354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1.png"/><Relationship Id="rId5" Type="http://schemas.openxmlformats.org/officeDocument/2006/relationships/image" Target="../media/image14.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1.jpg"/><Relationship Id="rId9"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43.png"/><Relationship Id="rId6"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hyperlink" Target="https://www.oregon.gov/oha/HPA/DSI-HERC/SearchablePLdocuments/Prioritized-List-GN-A005.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hyperlink" Target="https://www.samhsa.gov/sites/default/files/covid-19-42-cfr-part-2-guidance-03192020.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hyperlink" Target="https://www.oregon.gov/OHA/HSD/OHP/Pages/COVID-19.aspx" TargetMode="External"/><Relationship Id="rId4" Type="http://schemas.openxmlformats.org/officeDocument/2006/relationships/hyperlink" Target="https://www.oregon.gov/OHA/HSD/OHP/Pages/COVID-19.aspx" TargetMode="External"/><Relationship Id="rId5"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41.png"/><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45.png"/><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42.png"/><Relationship Id="rId7" Type="http://schemas.openxmlformats.org/officeDocument/2006/relationships/image" Target="../media/image47.png"/><Relationship Id="rId8"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hyperlink" Target="mailto:dtheobald@genoatelepsychiatry.com" TargetMode="External"/><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hyperlink" Target="mailto:dtheobald@genoatelepsychiatr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0" Type="http://schemas.openxmlformats.org/officeDocument/2006/relationships/image" Target="../media/image37.png"/><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8"/>
          <p:cNvSpPr txBox="1"/>
          <p:nvPr/>
        </p:nvSpPr>
        <p:spPr>
          <a:xfrm>
            <a:off x="0" y="1824150"/>
            <a:ext cx="8848200" cy="13218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lt1"/>
              </a:buClr>
              <a:buSzPts val="3000"/>
              <a:buFont typeface="Arial"/>
              <a:buNone/>
            </a:pPr>
            <a:r>
              <a:rPr b="1" lang="en" sz="3000">
                <a:solidFill>
                  <a:schemeClr val="lt1"/>
                </a:solidFill>
                <a:latin typeface="Montserrat"/>
                <a:ea typeface="Montserrat"/>
                <a:cs typeface="Montserrat"/>
                <a:sym typeface="Montserrat"/>
              </a:rPr>
              <a:t>How to Optimize Telehealth </a:t>
            </a:r>
            <a:br>
              <a:rPr b="1" lang="en" sz="3000">
                <a:solidFill>
                  <a:schemeClr val="lt1"/>
                </a:solidFill>
                <a:latin typeface="Montserrat"/>
                <a:ea typeface="Montserrat"/>
                <a:cs typeface="Montserrat"/>
                <a:sym typeface="Montserrat"/>
              </a:rPr>
            </a:br>
            <a:r>
              <a:rPr b="1" lang="en" sz="3000">
                <a:solidFill>
                  <a:schemeClr val="lt1"/>
                </a:solidFill>
                <a:latin typeface="Montserrat"/>
                <a:ea typeface="Montserrat"/>
                <a:cs typeface="Montserrat"/>
                <a:sym typeface="Montserrat"/>
              </a:rPr>
              <a:t>in a Post-COVID 19 World</a:t>
            </a:r>
            <a:endParaRPr sz="24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100"/>
              <a:buFont typeface="Montserrat"/>
              <a:buNone/>
            </a:pPr>
            <a:r>
              <a:t/>
            </a:r>
            <a:endParaRPr sz="2400">
              <a:solidFill>
                <a:srgbClr val="FFFFFF"/>
              </a:solidFill>
              <a:latin typeface="Montserrat"/>
              <a:ea typeface="Montserrat"/>
              <a:cs typeface="Montserrat"/>
              <a:sym typeface="Montserrat"/>
            </a:endParaRPr>
          </a:p>
          <a:p>
            <a:pPr indent="0" lvl="0" marL="0" rtl="0" algn="ctr">
              <a:spcBef>
                <a:spcPts val="0"/>
              </a:spcBef>
              <a:spcAft>
                <a:spcPts val="0"/>
              </a:spcAft>
              <a:buClr>
                <a:schemeClr val="lt1"/>
              </a:buClr>
              <a:buSzPts val="1800"/>
              <a:buFont typeface="Helvetica Neue"/>
              <a:buNone/>
            </a:pPr>
            <a:r>
              <a:rPr lang="en" sz="1800">
                <a:solidFill>
                  <a:srgbClr val="FFFFFF"/>
                </a:solidFill>
                <a:latin typeface="Montserrat"/>
                <a:ea typeface="Montserrat"/>
                <a:cs typeface="Montserrat"/>
                <a:sym typeface="Montserrat"/>
              </a:rPr>
              <a:t>OCBH </a:t>
            </a:r>
            <a:r>
              <a:rPr lang="en" sz="1800">
                <a:solidFill>
                  <a:srgbClr val="FFFFFF"/>
                </a:solidFill>
                <a:latin typeface="Montserrat"/>
                <a:ea typeface="Montserrat"/>
                <a:cs typeface="Montserrat"/>
                <a:sym typeface="Montserrat"/>
              </a:rPr>
              <a:t>and</a:t>
            </a:r>
            <a:r>
              <a:rPr lang="en" sz="1800">
                <a:solidFill>
                  <a:schemeClr val="lt1"/>
                </a:solidFill>
                <a:latin typeface="Montserrat"/>
                <a:ea typeface="Montserrat"/>
                <a:cs typeface="Montserrat"/>
                <a:sym typeface="Montserrat"/>
              </a:rPr>
              <a:t> Genoa Telepsychiatry</a:t>
            </a:r>
            <a:endParaRPr sz="2000">
              <a:solidFill>
                <a:srgbClr val="FFFFFF"/>
              </a:solidFill>
              <a:latin typeface="Montserrat"/>
              <a:ea typeface="Montserrat"/>
              <a:cs typeface="Montserrat"/>
              <a:sym typeface="Montserrat"/>
            </a:endParaRPr>
          </a:p>
        </p:txBody>
      </p:sp>
      <p:pic>
        <p:nvPicPr>
          <p:cNvPr id="168" name="Google Shape;168;p38"/>
          <p:cNvPicPr preferRelativeResize="0"/>
          <p:nvPr/>
        </p:nvPicPr>
        <p:blipFill>
          <a:blip r:embed="rId3">
            <a:alphaModFix/>
          </a:blip>
          <a:stretch>
            <a:fillRect/>
          </a:stretch>
        </p:blipFill>
        <p:spPr>
          <a:xfrm>
            <a:off x="76575" y="4466125"/>
            <a:ext cx="1174625" cy="55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p:nvPr/>
        </p:nvSpPr>
        <p:spPr>
          <a:xfrm>
            <a:off x="5987220" y="1379926"/>
            <a:ext cx="2599200" cy="2599200"/>
          </a:xfrm>
          <a:prstGeom prst="ellipse">
            <a:avLst/>
          </a:prstGeom>
          <a:solidFill>
            <a:srgbClr val="FFFFFF"/>
          </a:solidFill>
          <a:ln cap="flat" cmpd="sng" w="12700">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265" name="Google Shape;265;p47"/>
          <p:cNvSpPr/>
          <p:nvPr/>
        </p:nvSpPr>
        <p:spPr>
          <a:xfrm>
            <a:off x="3272402" y="1379926"/>
            <a:ext cx="2599200" cy="2599200"/>
          </a:xfrm>
          <a:prstGeom prst="ellipse">
            <a:avLst/>
          </a:prstGeom>
          <a:solidFill>
            <a:srgbClr val="FFFFFF"/>
          </a:solidFill>
          <a:ln cap="flat" cmpd="sng" w="12700">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266" name="Google Shape;266;p47"/>
          <p:cNvSpPr/>
          <p:nvPr/>
        </p:nvSpPr>
        <p:spPr>
          <a:xfrm>
            <a:off x="557689" y="1379926"/>
            <a:ext cx="2599200" cy="2599200"/>
          </a:xfrm>
          <a:prstGeom prst="ellipse">
            <a:avLst/>
          </a:prstGeom>
          <a:solidFill>
            <a:srgbClr val="FFFFFF"/>
          </a:solidFill>
          <a:ln cap="flat" cmpd="sng" w="12700">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267" name="Google Shape;267;p47"/>
          <p:cNvSpPr txBox="1"/>
          <p:nvPr/>
        </p:nvSpPr>
        <p:spPr>
          <a:xfrm>
            <a:off x="-357225" y="4887750"/>
            <a:ext cx="2916900" cy="318000"/>
          </a:xfrm>
          <a:prstGeom prst="rect">
            <a:avLst/>
          </a:prstGeom>
          <a:noFill/>
          <a:ln>
            <a:noFill/>
          </a:ln>
        </p:spPr>
        <p:txBody>
          <a:bodyPr anchorCtr="0" anchor="t" bIns="68550" lIns="68550" spcFirstLastPara="1" rIns="68550" wrap="square" tIns="68550">
            <a:noAutofit/>
          </a:bodyPr>
          <a:lstStyle/>
          <a:p>
            <a:pPr indent="0" lvl="0" marL="0" rtl="0" algn="ctr">
              <a:spcBef>
                <a:spcPts val="0"/>
              </a:spcBef>
              <a:spcAft>
                <a:spcPts val="0"/>
              </a:spcAft>
              <a:buClr>
                <a:schemeClr val="dk1"/>
              </a:buClr>
              <a:buSzPts val="1100"/>
              <a:buFont typeface="Arial"/>
              <a:buNone/>
            </a:pPr>
            <a:r>
              <a:rPr i="1" lang="en" sz="800">
                <a:solidFill>
                  <a:schemeClr val="dk2"/>
                </a:solidFill>
                <a:latin typeface="Montserrat"/>
                <a:ea typeface="Montserrat"/>
                <a:cs typeface="Montserrat"/>
                <a:sym typeface="Montserrat"/>
              </a:rPr>
              <a:t>* Genoa Telepsychiatry </a:t>
            </a:r>
            <a:r>
              <a:rPr i="1" lang="en" sz="800">
                <a:solidFill>
                  <a:schemeClr val="dk2"/>
                </a:solidFill>
                <a:latin typeface="Montserrat"/>
                <a:ea typeface="Montserrat"/>
                <a:cs typeface="Montserrat"/>
                <a:sym typeface="Montserrat"/>
              </a:rPr>
              <a:t> database, 2020</a:t>
            </a:r>
            <a:endParaRPr i="1" sz="800">
              <a:solidFill>
                <a:schemeClr val="dk2"/>
              </a:solidFill>
              <a:highlight>
                <a:schemeClr val="lt1"/>
              </a:highlight>
              <a:latin typeface="Montserrat"/>
              <a:ea typeface="Montserrat"/>
              <a:cs typeface="Montserrat"/>
              <a:sym typeface="Montserrat"/>
            </a:endParaRPr>
          </a:p>
        </p:txBody>
      </p:sp>
      <p:sp>
        <p:nvSpPr>
          <p:cNvPr id="268" name="Google Shape;268;p47"/>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Clinical Trends</a:t>
            </a:r>
            <a:endParaRPr b="1" sz="2300">
              <a:solidFill>
                <a:srgbClr val="004C97"/>
              </a:solidFill>
              <a:latin typeface="Montserrat"/>
              <a:ea typeface="Montserrat"/>
              <a:cs typeface="Montserrat"/>
              <a:sym typeface="Montserrat"/>
            </a:endParaRPr>
          </a:p>
        </p:txBody>
      </p:sp>
      <p:sp>
        <p:nvSpPr>
          <p:cNvPr id="269" name="Google Shape;269;p47"/>
          <p:cNvSpPr txBox="1"/>
          <p:nvPr/>
        </p:nvSpPr>
        <p:spPr>
          <a:xfrm>
            <a:off x="1044739" y="1767529"/>
            <a:ext cx="1625100" cy="7602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CLIENT UTILIZATION</a:t>
            </a:r>
            <a:endParaRPr sz="1100"/>
          </a:p>
        </p:txBody>
      </p:sp>
      <p:sp>
        <p:nvSpPr>
          <p:cNvPr id="270" name="Google Shape;270;p47"/>
          <p:cNvSpPr txBox="1"/>
          <p:nvPr/>
        </p:nvSpPr>
        <p:spPr>
          <a:xfrm>
            <a:off x="792151" y="2444400"/>
            <a:ext cx="2130300" cy="514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300">
                <a:solidFill>
                  <a:srgbClr val="75787B"/>
                </a:solidFill>
                <a:latin typeface="Montserrat"/>
                <a:ea typeface="Montserrat"/>
                <a:cs typeface="Montserrat"/>
                <a:sym typeface="Montserrat"/>
              </a:rPr>
              <a:t>Improved via telehealth with no show rate dropping to 5-10%</a:t>
            </a:r>
            <a:endParaRPr sz="1300">
              <a:solidFill>
                <a:srgbClr val="75787B"/>
              </a:solidFill>
              <a:latin typeface="Montserrat"/>
              <a:ea typeface="Montserrat"/>
              <a:cs typeface="Montserrat"/>
              <a:sym typeface="Montserrat"/>
            </a:endParaRPr>
          </a:p>
        </p:txBody>
      </p:sp>
      <p:sp>
        <p:nvSpPr>
          <p:cNvPr id="271" name="Google Shape;271;p47"/>
          <p:cNvSpPr txBox="1"/>
          <p:nvPr/>
        </p:nvSpPr>
        <p:spPr>
          <a:xfrm>
            <a:off x="3759452" y="1767529"/>
            <a:ext cx="1625100" cy="7602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CLIENT BEHAVIOR</a:t>
            </a:r>
            <a:endParaRPr sz="1100"/>
          </a:p>
        </p:txBody>
      </p:sp>
      <p:sp>
        <p:nvSpPr>
          <p:cNvPr id="272" name="Google Shape;272;p47"/>
          <p:cNvSpPr txBox="1"/>
          <p:nvPr/>
        </p:nvSpPr>
        <p:spPr>
          <a:xfrm>
            <a:off x="6474270" y="1767529"/>
            <a:ext cx="1625100" cy="7602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PROVIDER BEHAVIOR</a:t>
            </a:r>
            <a:endParaRPr sz="1100"/>
          </a:p>
        </p:txBody>
      </p:sp>
      <p:sp>
        <p:nvSpPr>
          <p:cNvPr id="273" name="Google Shape;273;p47"/>
          <p:cNvSpPr txBox="1"/>
          <p:nvPr/>
        </p:nvSpPr>
        <p:spPr>
          <a:xfrm>
            <a:off x="3506852" y="2444400"/>
            <a:ext cx="2130300" cy="514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300">
                <a:solidFill>
                  <a:srgbClr val="75787B"/>
                </a:solidFill>
                <a:latin typeface="Montserrat"/>
                <a:ea typeface="Montserrat"/>
                <a:cs typeface="Montserrat"/>
                <a:sym typeface="Montserrat"/>
              </a:rPr>
              <a:t>Most started just phone, most now also video, no material differences by age or acuity</a:t>
            </a:r>
            <a:endParaRPr sz="1300">
              <a:solidFill>
                <a:srgbClr val="75787B"/>
              </a:solidFill>
              <a:latin typeface="Montserrat"/>
              <a:ea typeface="Montserrat"/>
              <a:cs typeface="Montserrat"/>
              <a:sym typeface="Montserrat"/>
            </a:endParaRPr>
          </a:p>
        </p:txBody>
      </p:sp>
      <p:sp>
        <p:nvSpPr>
          <p:cNvPr id="274" name="Google Shape;274;p47"/>
          <p:cNvSpPr txBox="1"/>
          <p:nvPr/>
        </p:nvSpPr>
        <p:spPr>
          <a:xfrm>
            <a:off x="6084870" y="2444400"/>
            <a:ext cx="2403900" cy="514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300">
                <a:solidFill>
                  <a:srgbClr val="75787B"/>
                </a:solidFill>
                <a:latin typeface="Montserrat"/>
                <a:ea typeface="Montserrat"/>
                <a:cs typeface="Montserrat"/>
                <a:sym typeface="Montserrat"/>
              </a:rPr>
              <a:t>Most comfortable treating clients at home assuming recent physical or clinic visits for vital checks and lab tests</a:t>
            </a:r>
            <a:endParaRPr sz="1300">
              <a:solidFill>
                <a:srgbClr val="75787B"/>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Care Delivery Post-COVID 19</a:t>
            </a:r>
            <a:endParaRPr b="1" sz="2300">
              <a:solidFill>
                <a:srgbClr val="004C97"/>
              </a:solidFill>
              <a:latin typeface="Montserrat"/>
              <a:ea typeface="Montserrat"/>
              <a:cs typeface="Montserrat"/>
              <a:sym typeface="Montserrat"/>
            </a:endParaRPr>
          </a:p>
        </p:txBody>
      </p:sp>
      <p:sp>
        <p:nvSpPr>
          <p:cNvPr id="280" name="Google Shape;280;p48"/>
          <p:cNvSpPr txBox="1"/>
          <p:nvPr/>
        </p:nvSpPr>
        <p:spPr>
          <a:xfrm>
            <a:off x="4858450" y="2208861"/>
            <a:ext cx="15054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100">
                <a:solidFill>
                  <a:schemeClr val="accent1"/>
                </a:solidFill>
                <a:latin typeface="Montserrat"/>
                <a:ea typeface="Montserrat"/>
                <a:cs typeface="Montserrat"/>
                <a:sym typeface="Montserrat"/>
              </a:rPr>
              <a:t>ON-SITE VISITS</a:t>
            </a:r>
            <a:endParaRPr sz="1100">
              <a:solidFill>
                <a:schemeClr val="accent1"/>
              </a:solidFill>
            </a:endParaRPr>
          </a:p>
        </p:txBody>
      </p:sp>
      <p:sp>
        <p:nvSpPr>
          <p:cNvPr id="281" name="Google Shape;281;p48"/>
          <p:cNvSpPr txBox="1"/>
          <p:nvPr/>
        </p:nvSpPr>
        <p:spPr>
          <a:xfrm>
            <a:off x="6985325" y="2208861"/>
            <a:ext cx="13632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100">
                <a:solidFill>
                  <a:schemeClr val="accent1"/>
                </a:solidFill>
                <a:latin typeface="Montserrat"/>
                <a:ea typeface="Montserrat"/>
                <a:cs typeface="Montserrat"/>
                <a:sym typeface="Montserrat"/>
              </a:rPr>
              <a:t>CLEAR BENEFIT</a:t>
            </a:r>
            <a:endParaRPr sz="1100">
              <a:solidFill>
                <a:schemeClr val="accent1"/>
              </a:solidFill>
            </a:endParaRPr>
          </a:p>
        </p:txBody>
      </p:sp>
      <p:sp>
        <p:nvSpPr>
          <p:cNvPr id="282" name="Google Shape;282;p48"/>
          <p:cNvSpPr txBox="1"/>
          <p:nvPr/>
        </p:nvSpPr>
        <p:spPr>
          <a:xfrm>
            <a:off x="680488" y="2732951"/>
            <a:ext cx="1593600" cy="127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100">
                <a:solidFill>
                  <a:srgbClr val="75787B"/>
                </a:solidFill>
                <a:latin typeface="Montserrat"/>
                <a:ea typeface="Montserrat"/>
                <a:cs typeface="Montserrat"/>
                <a:sym typeface="Montserrat"/>
              </a:rPr>
              <a:t>Both clients and providers realize convenience of telehealth and will maintain it as option</a:t>
            </a:r>
            <a:endParaRPr sz="1100">
              <a:solidFill>
                <a:srgbClr val="75787B"/>
              </a:solidFill>
              <a:latin typeface="Montserrat"/>
              <a:ea typeface="Montserrat"/>
              <a:cs typeface="Montserrat"/>
              <a:sym typeface="Montserrat"/>
            </a:endParaRPr>
          </a:p>
        </p:txBody>
      </p:sp>
      <p:sp>
        <p:nvSpPr>
          <p:cNvPr id="283" name="Google Shape;283;p48"/>
          <p:cNvSpPr txBox="1"/>
          <p:nvPr/>
        </p:nvSpPr>
        <p:spPr>
          <a:xfrm>
            <a:off x="2795225" y="2732951"/>
            <a:ext cx="1505400" cy="127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100">
                <a:solidFill>
                  <a:srgbClr val="75787B"/>
                </a:solidFill>
                <a:latin typeface="Montserrat"/>
                <a:ea typeface="Montserrat"/>
                <a:cs typeface="Montserrat"/>
                <a:sym typeface="Montserrat"/>
              </a:rPr>
              <a:t>Providers will maintain strong preference for video as well as voice </a:t>
            </a:r>
            <a:br>
              <a:rPr lang="en" sz="1100">
                <a:solidFill>
                  <a:srgbClr val="75787B"/>
                </a:solidFill>
                <a:latin typeface="Montserrat"/>
                <a:ea typeface="Montserrat"/>
                <a:cs typeface="Montserrat"/>
                <a:sym typeface="Montserrat"/>
              </a:rPr>
            </a:br>
            <a:r>
              <a:rPr lang="en" sz="1100">
                <a:solidFill>
                  <a:srgbClr val="75787B"/>
                </a:solidFill>
                <a:latin typeface="Montserrat"/>
                <a:ea typeface="Montserrat"/>
                <a:cs typeface="Montserrat"/>
                <a:sym typeface="Montserrat"/>
              </a:rPr>
              <a:t>- clients less so</a:t>
            </a:r>
            <a:endParaRPr sz="1100">
              <a:solidFill>
                <a:srgbClr val="75787B"/>
              </a:solidFill>
              <a:latin typeface="Montserrat"/>
              <a:ea typeface="Montserrat"/>
              <a:cs typeface="Montserrat"/>
              <a:sym typeface="Montserrat"/>
            </a:endParaRPr>
          </a:p>
        </p:txBody>
      </p:sp>
      <p:sp>
        <p:nvSpPr>
          <p:cNvPr id="284" name="Google Shape;284;p48"/>
          <p:cNvSpPr txBox="1"/>
          <p:nvPr/>
        </p:nvSpPr>
        <p:spPr>
          <a:xfrm>
            <a:off x="4858450" y="2732951"/>
            <a:ext cx="1505400" cy="127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100">
                <a:solidFill>
                  <a:srgbClr val="75787B"/>
                </a:solidFill>
                <a:latin typeface="Montserrat"/>
                <a:ea typeface="Montserrat"/>
                <a:cs typeface="Montserrat"/>
                <a:sym typeface="Montserrat"/>
              </a:rPr>
              <a:t>For psychiatry, clients will still need to come into clinic for regular labs and vitals</a:t>
            </a:r>
            <a:endParaRPr sz="1100">
              <a:solidFill>
                <a:srgbClr val="75787B"/>
              </a:solidFill>
              <a:latin typeface="Montserrat"/>
              <a:ea typeface="Montserrat"/>
              <a:cs typeface="Montserrat"/>
              <a:sym typeface="Montserrat"/>
            </a:endParaRPr>
          </a:p>
        </p:txBody>
      </p:sp>
      <p:sp>
        <p:nvSpPr>
          <p:cNvPr id="285" name="Google Shape;285;p48"/>
          <p:cNvSpPr txBox="1"/>
          <p:nvPr/>
        </p:nvSpPr>
        <p:spPr>
          <a:xfrm>
            <a:off x="6914225" y="2732951"/>
            <a:ext cx="1505400" cy="127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100">
                <a:solidFill>
                  <a:srgbClr val="75787B"/>
                </a:solidFill>
                <a:latin typeface="Montserrat"/>
                <a:ea typeface="Montserrat"/>
                <a:cs typeface="Montserrat"/>
                <a:sym typeface="Montserrat"/>
              </a:rPr>
              <a:t>More people will get more frequent care</a:t>
            </a:r>
            <a:endParaRPr sz="1100">
              <a:solidFill>
                <a:srgbClr val="75787B"/>
              </a:solidFill>
              <a:latin typeface="Montserrat"/>
              <a:ea typeface="Montserrat"/>
              <a:cs typeface="Montserrat"/>
              <a:sym typeface="Montserrat"/>
            </a:endParaRPr>
          </a:p>
        </p:txBody>
      </p:sp>
      <p:sp>
        <p:nvSpPr>
          <p:cNvPr id="286" name="Google Shape;286;p48"/>
          <p:cNvSpPr txBox="1"/>
          <p:nvPr/>
        </p:nvSpPr>
        <p:spPr>
          <a:xfrm>
            <a:off x="2795225" y="2208861"/>
            <a:ext cx="15054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100">
                <a:solidFill>
                  <a:schemeClr val="accent1"/>
                </a:solidFill>
                <a:latin typeface="Montserrat"/>
                <a:ea typeface="Montserrat"/>
                <a:cs typeface="Montserrat"/>
                <a:sym typeface="Montserrat"/>
              </a:rPr>
              <a:t>VIDEO VS. VOICE</a:t>
            </a:r>
            <a:endParaRPr sz="1100">
              <a:solidFill>
                <a:schemeClr val="accent1"/>
              </a:solidFill>
            </a:endParaRPr>
          </a:p>
        </p:txBody>
      </p:sp>
      <p:sp>
        <p:nvSpPr>
          <p:cNvPr id="287" name="Google Shape;287;p48"/>
          <p:cNvSpPr txBox="1"/>
          <p:nvPr/>
        </p:nvSpPr>
        <p:spPr>
          <a:xfrm>
            <a:off x="724575" y="2119911"/>
            <a:ext cx="1505400" cy="480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100">
                <a:solidFill>
                  <a:schemeClr val="accent1"/>
                </a:solidFill>
                <a:latin typeface="Montserrat"/>
                <a:ea typeface="Montserrat"/>
                <a:cs typeface="Montserrat"/>
                <a:sym typeface="Montserrat"/>
              </a:rPr>
              <a:t>TELEHEALTH ADOPTION</a:t>
            </a:r>
            <a:endParaRPr sz="1100">
              <a:solidFill>
                <a:schemeClr val="accent1"/>
              </a:solidFill>
            </a:endParaRPr>
          </a:p>
        </p:txBody>
      </p:sp>
      <p:pic>
        <p:nvPicPr>
          <p:cNvPr id="288" name="Google Shape;288;p48"/>
          <p:cNvPicPr preferRelativeResize="0"/>
          <p:nvPr/>
        </p:nvPicPr>
        <p:blipFill>
          <a:blip r:embed="rId3">
            <a:alphaModFix/>
          </a:blip>
          <a:stretch>
            <a:fillRect/>
          </a:stretch>
        </p:blipFill>
        <p:spPr>
          <a:xfrm>
            <a:off x="7036186" y="1030565"/>
            <a:ext cx="1261475" cy="1259367"/>
          </a:xfrm>
          <a:prstGeom prst="rect">
            <a:avLst/>
          </a:prstGeom>
          <a:noFill/>
          <a:ln>
            <a:noFill/>
          </a:ln>
        </p:spPr>
      </p:pic>
      <p:pic>
        <p:nvPicPr>
          <p:cNvPr id="289" name="Google Shape;289;p48"/>
          <p:cNvPicPr preferRelativeResize="0"/>
          <p:nvPr/>
        </p:nvPicPr>
        <p:blipFill rotWithShape="1">
          <a:blip r:embed="rId4">
            <a:alphaModFix/>
          </a:blip>
          <a:srcRect b="89" l="0" r="0" t="79"/>
          <a:stretch/>
        </p:blipFill>
        <p:spPr>
          <a:xfrm>
            <a:off x="4980423" y="1030565"/>
            <a:ext cx="1261475" cy="1259367"/>
          </a:xfrm>
          <a:prstGeom prst="rect">
            <a:avLst/>
          </a:prstGeom>
          <a:noFill/>
          <a:ln>
            <a:noFill/>
          </a:ln>
        </p:spPr>
      </p:pic>
      <p:pic>
        <p:nvPicPr>
          <p:cNvPr id="290" name="Google Shape;290;p48"/>
          <p:cNvPicPr preferRelativeResize="0"/>
          <p:nvPr/>
        </p:nvPicPr>
        <p:blipFill rotWithShape="1">
          <a:blip r:embed="rId5">
            <a:alphaModFix/>
          </a:blip>
          <a:srcRect b="0" l="0" r="0" t="0"/>
          <a:stretch/>
        </p:blipFill>
        <p:spPr>
          <a:xfrm>
            <a:off x="2917186" y="1030565"/>
            <a:ext cx="1261475" cy="1259367"/>
          </a:xfrm>
          <a:prstGeom prst="rect">
            <a:avLst/>
          </a:prstGeom>
          <a:noFill/>
          <a:ln>
            <a:noFill/>
          </a:ln>
        </p:spPr>
      </p:pic>
      <p:pic>
        <p:nvPicPr>
          <p:cNvPr id="291" name="Google Shape;291;p48"/>
          <p:cNvPicPr preferRelativeResize="0"/>
          <p:nvPr/>
        </p:nvPicPr>
        <p:blipFill rotWithShape="1">
          <a:blip r:embed="rId6">
            <a:alphaModFix/>
          </a:blip>
          <a:srcRect b="89" l="0" r="0" t="79"/>
          <a:stretch/>
        </p:blipFill>
        <p:spPr>
          <a:xfrm>
            <a:off x="846548" y="1037289"/>
            <a:ext cx="1261475" cy="12593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marR="0" rtl="0" algn="ctr">
              <a:lnSpc>
                <a:spcPct val="100000"/>
              </a:lnSpc>
              <a:spcBef>
                <a:spcPts val="0"/>
              </a:spcBef>
              <a:spcAft>
                <a:spcPts val="0"/>
              </a:spcAft>
              <a:buClr>
                <a:srgbClr val="FFFFFF"/>
              </a:buClr>
              <a:buSzPts val="2100"/>
              <a:buFont typeface="Montserrat"/>
              <a:buNone/>
            </a:pPr>
            <a:r>
              <a:rPr b="1" lang="en" sz="2400">
                <a:solidFill>
                  <a:srgbClr val="FFFFFF"/>
                </a:solidFill>
                <a:latin typeface="Montserrat"/>
                <a:ea typeface="Montserrat"/>
                <a:cs typeface="Montserrat"/>
                <a:sym typeface="Montserrat"/>
              </a:rPr>
              <a:t>National Regulatory Changes During COVID-19</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302" name="Google Shape;302;p50"/>
          <p:cNvSpPr txBox="1"/>
          <p:nvPr/>
        </p:nvSpPr>
        <p:spPr>
          <a:xfrm>
            <a:off x="2070150" y="2236250"/>
            <a:ext cx="50037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Requirements that physicians hold licensure in the state </a:t>
            </a:r>
            <a:br>
              <a:rPr b="1" lang="en" sz="1200">
                <a:solidFill>
                  <a:schemeClr val="dk2"/>
                </a:solidFill>
                <a:latin typeface="Montserrat"/>
                <a:ea typeface="Montserrat"/>
                <a:cs typeface="Montserrat"/>
                <a:sym typeface="Montserrat"/>
              </a:rPr>
            </a:br>
            <a:r>
              <a:rPr b="1" lang="en" sz="1200">
                <a:solidFill>
                  <a:schemeClr val="dk2"/>
                </a:solidFill>
                <a:latin typeface="Montserrat"/>
                <a:ea typeface="Montserrat"/>
                <a:cs typeface="Montserrat"/>
                <a:sym typeface="Montserrat"/>
              </a:rPr>
              <a:t>in which they practice is temporarily waived (federally)</a:t>
            </a:r>
            <a:endParaRPr b="1" sz="1200">
              <a:solidFill>
                <a:schemeClr val="dk2"/>
              </a:solidFill>
              <a:latin typeface="Montserrat"/>
              <a:ea typeface="Montserrat"/>
              <a:cs typeface="Montserrat"/>
              <a:sym typeface="Montserrat"/>
            </a:endParaRPr>
          </a:p>
        </p:txBody>
      </p:sp>
      <p:pic>
        <p:nvPicPr>
          <p:cNvPr id="303" name="Google Shape;303;p50"/>
          <p:cNvPicPr preferRelativeResize="0"/>
          <p:nvPr/>
        </p:nvPicPr>
        <p:blipFill>
          <a:blip r:embed="rId3">
            <a:alphaModFix/>
          </a:blip>
          <a:stretch>
            <a:fillRect/>
          </a:stretch>
        </p:blipFill>
        <p:spPr>
          <a:xfrm>
            <a:off x="3978575" y="1128695"/>
            <a:ext cx="1186850" cy="1186850"/>
          </a:xfrm>
          <a:prstGeom prst="rect">
            <a:avLst/>
          </a:prstGeom>
          <a:noFill/>
          <a:ln>
            <a:noFill/>
          </a:ln>
        </p:spPr>
      </p:pic>
      <p:sp>
        <p:nvSpPr>
          <p:cNvPr id="304" name="Google Shape;304;p50"/>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State Licensure Regulations Waived</a:t>
            </a:r>
            <a:endParaRPr b="1" sz="2300">
              <a:solidFill>
                <a:srgbClr val="004C97"/>
              </a:solidFill>
              <a:latin typeface="Montserrat"/>
              <a:ea typeface="Montserrat"/>
              <a:cs typeface="Montserrat"/>
              <a:sym typeface="Montserrat"/>
            </a:endParaRPr>
          </a:p>
        </p:txBody>
      </p:sp>
      <p:sp>
        <p:nvSpPr>
          <p:cNvPr id="305" name="Google Shape;305;p50"/>
          <p:cNvSpPr txBox="1"/>
          <p:nvPr/>
        </p:nvSpPr>
        <p:spPr>
          <a:xfrm>
            <a:off x="1954000" y="2912835"/>
            <a:ext cx="5236200" cy="11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With the declaration by the president of a national state of emergency, the </a:t>
            </a:r>
            <a:r>
              <a:rPr b="1" lang="en" sz="1200">
                <a:solidFill>
                  <a:schemeClr val="dk2"/>
                </a:solidFill>
                <a:latin typeface="Montserrat"/>
                <a:ea typeface="Montserrat"/>
                <a:cs typeface="Montserrat"/>
                <a:sym typeface="Montserrat"/>
              </a:rPr>
              <a:t>Secretary of HHS issued a 1135 waiver</a:t>
            </a:r>
            <a:r>
              <a:rPr lang="en" sz="1200">
                <a:solidFill>
                  <a:schemeClr val="dk2"/>
                </a:solidFill>
                <a:latin typeface="Montserrat"/>
                <a:ea typeface="Montserrat"/>
                <a:cs typeface="Montserrat"/>
                <a:sym typeface="Montserrat"/>
              </a:rPr>
              <a:t> for “requirements that physicians or other health care professionals hold licenses in the state in which they provide services if they have an equivalent license from another state”</a:t>
            </a:r>
            <a:endParaRPr b="1" sz="12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311" name="Google Shape;311;p51"/>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Client Location Requirements Waived</a:t>
            </a:r>
            <a:endParaRPr b="1" sz="2300">
              <a:solidFill>
                <a:srgbClr val="004C97"/>
              </a:solidFill>
              <a:latin typeface="Montserrat"/>
              <a:ea typeface="Montserrat"/>
              <a:cs typeface="Montserrat"/>
              <a:sym typeface="Montserrat"/>
            </a:endParaRPr>
          </a:p>
        </p:txBody>
      </p:sp>
      <p:sp>
        <p:nvSpPr>
          <p:cNvPr id="312" name="Google Shape;312;p51"/>
          <p:cNvSpPr txBox="1"/>
          <p:nvPr/>
        </p:nvSpPr>
        <p:spPr>
          <a:xfrm>
            <a:off x="2070150" y="2040861"/>
            <a:ext cx="5003700" cy="54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Reimbursement Regulations Relaxed to Support </a:t>
            </a:r>
            <a:br>
              <a:rPr b="1" lang="en" sz="1100">
                <a:solidFill>
                  <a:schemeClr val="dk2"/>
                </a:solidFill>
                <a:latin typeface="Montserrat"/>
                <a:ea typeface="Montserrat"/>
                <a:cs typeface="Montserrat"/>
                <a:sym typeface="Montserrat"/>
              </a:rPr>
            </a:br>
            <a:r>
              <a:rPr b="1" lang="en" sz="1100">
                <a:solidFill>
                  <a:schemeClr val="dk2"/>
                </a:solidFill>
                <a:latin typeface="Montserrat"/>
                <a:ea typeface="Montserrat"/>
                <a:cs typeface="Montserrat"/>
                <a:sym typeface="Montserrat"/>
              </a:rPr>
              <a:t>Telemedicine Visits During COVID-19</a:t>
            </a:r>
            <a:endParaRPr b="1" sz="1200">
              <a:solidFill>
                <a:schemeClr val="dk2"/>
              </a:solidFill>
              <a:latin typeface="Montserrat"/>
              <a:ea typeface="Montserrat"/>
              <a:cs typeface="Montserrat"/>
              <a:sym typeface="Montserrat"/>
            </a:endParaRPr>
          </a:p>
        </p:txBody>
      </p:sp>
      <p:sp>
        <p:nvSpPr>
          <p:cNvPr id="313" name="Google Shape;313;p51"/>
          <p:cNvSpPr txBox="1"/>
          <p:nvPr/>
        </p:nvSpPr>
        <p:spPr>
          <a:xfrm>
            <a:off x="1900120" y="2684225"/>
            <a:ext cx="5518500" cy="1699500"/>
          </a:xfrm>
          <a:prstGeom prst="rect">
            <a:avLst/>
          </a:prstGeom>
          <a:noFill/>
          <a:ln>
            <a:noFill/>
          </a:ln>
        </p:spPr>
        <p:txBody>
          <a:bodyPr anchorCtr="0" anchor="t" bIns="91425" lIns="91425" spcFirstLastPara="1" rIns="91425" wrap="square" tIns="91425">
            <a:noAutofit/>
          </a:bodyPr>
          <a:lstStyle/>
          <a:p>
            <a:pPr indent="-115570" lvl="0" marL="91440" rtl="0" algn="l">
              <a:lnSpc>
                <a:spcPct val="115000"/>
              </a:lnSpc>
              <a:spcBef>
                <a:spcPts val="0"/>
              </a:spcBef>
              <a:spcAft>
                <a:spcPts val="0"/>
              </a:spcAft>
              <a:buClr>
                <a:schemeClr val="dk2"/>
              </a:buClr>
              <a:buSzPts val="1100"/>
              <a:buFont typeface="Montserrat"/>
              <a:buAutoNum type="arabicPeriod"/>
            </a:pPr>
            <a:r>
              <a:rPr b="1" lang="en" sz="1100">
                <a:solidFill>
                  <a:schemeClr val="dk2"/>
                </a:solidFill>
                <a:latin typeface="Montserrat"/>
                <a:ea typeface="Montserrat"/>
                <a:cs typeface="Montserrat"/>
                <a:sym typeface="Montserrat"/>
              </a:rPr>
              <a:t>Originating site and geographic</a:t>
            </a:r>
            <a:r>
              <a:rPr lang="en" sz="1100">
                <a:solidFill>
                  <a:schemeClr val="dk2"/>
                </a:solidFill>
                <a:latin typeface="Montserrat"/>
                <a:ea typeface="Montserrat"/>
                <a:cs typeface="Montserrat"/>
                <a:sym typeface="Montserrat"/>
              </a:rPr>
              <a:t> telehealth restrictions are </a:t>
            </a:r>
            <a:r>
              <a:rPr b="1" lang="en" sz="1100">
                <a:solidFill>
                  <a:schemeClr val="dk2"/>
                </a:solidFill>
                <a:latin typeface="Montserrat"/>
                <a:ea typeface="Montserrat"/>
                <a:cs typeface="Montserrat"/>
                <a:sym typeface="Montserrat"/>
              </a:rPr>
              <a:t>removed for the time being</a:t>
            </a:r>
            <a:r>
              <a:rPr lang="en" sz="1100">
                <a:solidFill>
                  <a:schemeClr val="dk2"/>
                </a:solidFill>
                <a:latin typeface="Montserrat"/>
                <a:ea typeface="Montserrat"/>
                <a:cs typeface="Montserrat"/>
                <a:sym typeface="Montserrat"/>
              </a:rPr>
              <a:t>. Patients outside of rural areas and in their homes are eligible for telehealth services effective March 6, 2020</a:t>
            </a:r>
            <a:endParaRPr sz="1100">
              <a:solidFill>
                <a:schemeClr val="dk2"/>
              </a:solidFill>
              <a:latin typeface="Montserrat"/>
              <a:ea typeface="Montserrat"/>
              <a:cs typeface="Montserrat"/>
              <a:sym typeface="Montserrat"/>
            </a:endParaRPr>
          </a:p>
          <a:p>
            <a:pPr indent="-115570" lvl="0" marL="91440" rtl="0" algn="l">
              <a:lnSpc>
                <a:spcPct val="115000"/>
              </a:lnSpc>
              <a:spcBef>
                <a:spcPts val="0"/>
              </a:spcBef>
              <a:spcAft>
                <a:spcPts val="0"/>
              </a:spcAft>
              <a:buClr>
                <a:schemeClr val="dk2"/>
              </a:buClr>
              <a:buSzPts val="1100"/>
              <a:buFont typeface="Montserrat"/>
              <a:buAutoNum type="arabicPeriod"/>
            </a:pPr>
            <a:r>
              <a:rPr lang="en" sz="1100">
                <a:solidFill>
                  <a:schemeClr val="dk2"/>
                </a:solidFill>
                <a:latin typeface="Montserrat"/>
                <a:ea typeface="Montserrat"/>
                <a:cs typeface="Montserrat"/>
                <a:sym typeface="Montserrat"/>
              </a:rPr>
              <a:t>Qualified providers permitted to use Medicare telehealth services include but are not limited to physicians, nurse practitioners, physician assistants and certified nurse midwives</a:t>
            </a:r>
            <a:endParaRPr sz="1100">
              <a:solidFill>
                <a:schemeClr val="dk2"/>
              </a:solidFill>
              <a:latin typeface="Montserrat"/>
              <a:ea typeface="Montserrat"/>
              <a:cs typeface="Montserrat"/>
              <a:sym typeface="Montserrat"/>
            </a:endParaRPr>
          </a:p>
          <a:p>
            <a:pPr indent="-115570" lvl="0" marL="91440" rtl="0" algn="l">
              <a:lnSpc>
                <a:spcPct val="115000"/>
              </a:lnSpc>
              <a:spcBef>
                <a:spcPts val="0"/>
              </a:spcBef>
              <a:spcAft>
                <a:spcPts val="0"/>
              </a:spcAft>
              <a:buClr>
                <a:schemeClr val="dk2"/>
              </a:buClr>
              <a:buSzPts val="1100"/>
              <a:buFont typeface="Montserrat"/>
              <a:buAutoNum type="arabicPeriod"/>
            </a:pPr>
            <a:r>
              <a:rPr lang="en" sz="1100">
                <a:solidFill>
                  <a:schemeClr val="dk2"/>
                </a:solidFill>
                <a:latin typeface="Montserrat"/>
                <a:ea typeface="Montserrat"/>
                <a:cs typeface="Montserrat"/>
                <a:sym typeface="Montserrat"/>
              </a:rPr>
              <a:t>CMS will </a:t>
            </a:r>
            <a:r>
              <a:rPr b="1" lang="en" sz="1100">
                <a:solidFill>
                  <a:schemeClr val="dk2"/>
                </a:solidFill>
                <a:latin typeface="Montserrat"/>
                <a:ea typeface="Montserrat"/>
                <a:cs typeface="Montserrat"/>
                <a:sym typeface="Montserrat"/>
              </a:rPr>
              <a:t>not enforce an established relationship requirement</a:t>
            </a:r>
            <a:endParaRPr b="1" sz="1100">
              <a:solidFill>
                <a:schemeClr val="dk2"/>
              </a:solidFill>
              <a:latin typeface="Montserrat"/>
              <a:ea typeface="Montserrat"/>
              <a:cs typeface="Montserrat"/>
              <a:sym typeface="Montserrat"/>
            </a:endParaRPr>
          </a:p>
          <a:p>
            <a:pPr indent="-115570" lvl="0" marL="91440" rtl="0" algn="l">
              <a:lnSpc>
                <a:spcPct val="115000"/>
              </a:lnSpc>
              <a:spcBef>
                <a:spcPts val="0"/>
              </a:spcBef>
              <a:spcAft>
                <a:spcPts val="0"/>
              </a:spcAft>
              <a:buClr>
                <a:schemeClr val="dk2"/>
              </a:buClr>
              <a:buSzPts val="1100"/>
              <a:buFont typeface="Montserrat"/>
              <a:buAutoNum type="arabicPeriod"/>
            </a:pPr>
            <a:r>
              <a:rPr lang="en" sz="1100">
                <a:solidFill>
                  <a:schemeClr val="dk2"/>
                </a:solidFill>
                <a:latin typeface="Montserrat"/>
                <a:ea typeface="Montserrat"/>
                <a:cs typeface="Montserrat"/>
                <a:sym typeface="Montserrat"/>
              </a:rPr>
              <a:t>Telehealth services are </a:t>
            </a:r>
            <a:r>
              <a:rPr b="1" lang="en" sz="1100">
                <a:solidFill>
                  <a:schemeClr val="dk2"/>
                </a:solidFill>
                <a:latin typeface="Montserrat"/>
                <a:ea typeface="Montserrat"/>
                <a:cs typeface="Montserrat"/>
                <a:sym typeface="Montserrat"/>
              </a:rPr>
              <a:t>not limited to patients with COVID-19</a:t>
            </a:r>
            <a:endParaRPr b="1"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200">
              <a:solidFill>
                <a:schemeClr val="dk2"/>
              </a:solidFill>
              <a:latin typeface="Montserrat"/>
              <a:ea typeface="Montserrat"/>
              <a:cs typeface="Montserrat"/>
              <a:sym typeface="Montserrat"/>
            </a:endParaRPr>
          </a:p>
        </p:txBody>
      </p:sp>
      <p:pic>
        <p:nvPicPr>
          <p:cNvPr id="314" name="Google Shape;314;p51"/>
          <p:cNvPicPr preferRelativeResize="0"/>
          <p:nvPr/>
        </p:nvPicPr>
        <p:blipFill rotWithShape="1">
          <a:blip r:embed="rId3">
            <a:alphaModFix/>
          </a:blip>
          <a:srcRect b="0" l="79" r="89" t="0"/>
          <a:stretch/>
        </p:blipFill>
        <p:spPr>
          <a:xfrm>
            <a:off x="4178138" y="1165250"/>
            <a:ext cx="787725" cy="787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2"/>
          <p:cNvPicPr preferRelativeResize="0"/>
          <p:nvPr/>
        </p:nvPicPr>
        <p:blipFill>
          <a:blip r:embed="rId3">
            <a:alphaModFix/>
          </a:blip>
          <a:stretch>
            <a:fillRect/>
          </a:stretch>
        </p:blipFill>
        <p:spPr>
          <a:xfrm>
            <a:off x="4059925" y="1195691"/>
            <a:ext cx="1024350" cy="1024350"/>
          </a:xfrm>
          <a:prstGeom prst="rect">
            <a:avLst/>
          </a:prstGeom>
          <a:noFill/>
          <a:ln>
            <a:noFill/>
          </a:ln>
        </p:spPr>
      </p:pic>
      <p:sp>
        <p:nvSpPr>
          <p:cNvPr id="320" name="Google Shape;320;p52"/>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HIPAA Regulations Relaxed</a:t>
            </a:r>
            <a:endParaRPr b="1" sz="2300">
              <a:solidFill>
                <a:srgbClr val="004C97"/>
              </a:solidFill>
              <a:latin typeface="Montserrat"/>
              <a:ea typeface="Montserrat"/>
              <a:cs typeface="Montserrat"/>
              <a:sym typeface="Montserrat"/>
            </a:endParaRPr>
          </a:p>
        </p:txBody>
      </p:sp>
      <p:sp>
        <p:nvSpPr>
          <p:cNvPr id="321" name="Google Shape;321;p52"/>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322" name="Google Shape;322;p52"/>
          <p:cNvSpPr txBox="1"/>
          <p:nvPr/>
        </p:nvSpPr>
        <p:spPr>
          <a:xfrm>
            <a:off x="2070150" y="2236250"/>
            <a:ext cx="50037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OCR will not enforce certain HIPAA regulations</a:t>
            </a:r>
            <a:endParaRPr b="1" sz="1200">
              <a:solidFill>
                <a:schemeClr val="dk2"/>
              </a:solidFill>
              <a:latin typeface="Montserrat"/>
              <a:ea typeface="Montserrat"/>
              <a:cs typeface="Montserrat"/>
              <a:sym typeface="Montserrat"/>
            </a:endParaRPr>
          </a:p>
        </p:txBody>
      </p:sp>
      <p:sp>
        <p:nvSpPr>
          <p:cNvPr id="323" name="Google Shape;323;p52"/>
          <p:cNvSpPr txBox="1"/>
          <p:nvPr/>
        </p:nvSpPr>
        <p:spPr>
          <a:xfrm>
            <a:off x="1954000" y="2760435"/>
            <a:ext cx="5236200" cy="11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Acceptable modes of video during this emergency in order to ease access to telehealth services include:</a:t>
            </a:r>
            <a:endParaRPr sz="11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Apple FaceTime</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Facebook Messenger Video Chat</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Google Hangouts Video</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Skype</a:t>
            </a:r>
            <a:endParaRPr sz="11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2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329" name="Google Shape;329;p53"/>
          <p:cNvSpPr txBox="1"/>
          <p:nvPr/>
        </p:nvSpPr>
        <p:spPr>
          <a:xfrm>
            <a:off x="2070150" y="2236250"/>
            <a:ext cx="50037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Public Health Emergency Exception </a:t>
            </a:r>
            <a:br>
              <a:rPr b="1" lang="en" sz="1200">
                <a:solidFill>
                  <a:schemeClr val="dk2"/>
                </a:solidFill>
                <a:latin typeface="Montserrat"/>
                <a:ea typeface="Montserrat"/>
                <a:cs typeface="Montserrat"/>
                <a:sym typeface="Montserrat"/>
              </a:rPr>
            </a:br>
            <a:r>
              <a:rPr b="1" lang="en" sz="1200">
                <a:solidFill>
                  <a:schemeClr val="dk2"/>
                </a:solidFill>
                <a:latin typeface="Montserrat"/>
                <a:ea typeface="Montserrat"/>
                <a:cs typeface="Montserrat"/>
                <a:sym typeface="Montserrat"/>
              </a:rPr>
              <a:t>Under Ryan Haight takes effect</a:t>
            </a:r>
            <a:endParaRPr b="1" sz="1200">
              <a:solidFill>
                <a:schemeClr val="dk2"/>
              </a:solidFill>
              <a:latin typeface="Montserrat"/>
              <a:ea typeface="Montserrat"/>
              <a:cs typeface="Montserrat"/>
              <a:sym typeface="Montserrat"/>
            </a:endParaRPr>
          </a:p>
        </p:txBody>
      </p:sp>
      <p:sp>
        <p:nvSpPr>
          <p:cNvPr id="330" name="Google Shape;330;p53"/>
          <p:cNvSpPr txBox="1"/>
          <p:nvPr/>
        </p:nvSpPr>
        <p:spPr>
          <a:xfrm>
            <a:off x="1954000" y="2912835"/>
            <a:ext cx="5236200" cy="11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DEA-registered prescribers may now issue </a:t>
            </a:r>
            <a:r>
              <a:rPr b="1" lang="en" sz="1200">
                <a:solidFill>
                  <a:schemeClr val="dk2"/>
                </a:solidFill>
                <a:latin typeface="Montserrat"/>
                <a:ea typeface="Montserrat"/>
                <a:cs typeface="Montserrat"/>
                <a:sym typeface="Montserrat"/>
              </a:rPr>
              <a:t>prescriptions for controlled substances via telemedicine without a prior in-person evaluation</a:t>
            </a:r>
            <a:r>
              <a:rPr lang="en" sz="1200">
                <a:solidFill>
                  <a:schemeClr val="dk2"/>
                </a:solidFill>
                <a:latin typeface="Montserrat"/>
                <a:ea typeface="Montserrat"/>
                <a:cs typeface="Montserrat"/>
                <a:sym typeface="Montserrat"/>
              </a:rPr>
              <a:t> if the prescription is for a legitimate medical purpose, real-time two-way audio-video is used, and the practitioner is acting in accordance with state law.</a:t>
            </a:r>
            <a:endParaRPr sz="1200">
              <a:solidFill>
                <a:schemeClr val="dk2"/>
              </a:solidFill>
              <a:latin typeface="Montserrat"/>
              <a:ea typeface="Montserrat"/>
              <a:cs typeface="Montserrat"/>
              <a:sym typeface="Montserrat"/>
            </a:endParaRPr>
          </a:p>
        </p:txBody>
      </p:sp>
      <p:sp>
        <p:nvSpPr>
          <p:cNvPr id="331" name="Google Shape;331;p53"/>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Controlled Substance Prescribing Relaxed</a:t>
            </a:r>
            <a:endParaRPr b="1" sz="2300">
              <a:solidFill>
                <a:srgbClr val="004C97"/>
              </a:solidFill>
              <a:latin typeface="Montserrat"/>
              <a:ea typeface="Montserrat"/>
              <a:cs typeface="Montserrat"/>
              <a:sym typeface="Montserrat"/>
            </a:endParaRPr>
          </a:p>
        </p:txBody>
      </p:sp>
      <p:pic>
        <p:nvPicPr>
          <p:cNvPr id="332" name="Google Shape;332;p53"/>
          <p:cNvPicPr preferRelativeResize="0"/>
          <p:nvPr/>
        </p:nvPicPr>
        <p:blipFill rotWithShape="1">
          <a:blip r:embed="rId3">
            <a:alphaModFix/>
          </a:blip>
          <a:srcRect b="0" l="0" r="0" t="0"/>
          <a:stretch/>
        </p:blipFill>
        <p:spPr>
          <a:xfrm>
            <a:off x="4240000" y="1417600"/>
            <a:ext cx="664200" cy="66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4"/>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Regulatory Environment Post-COVID 19</a:t>
            </a:r>
            <a:endParaRPr b="1" sz="2300">
              <a:solidFill>
                <a:schemeClr val="accent1"/>
              </a:solidFill>
              <a:latin typeface="Montserrat"/>
              <a:ea typeface="Montserrat"/>
              <a:cs typeface="Montserrat"/>
              <a:sym typeface="Montserrat"/>
            </a:endParaRPr>
          </a:p>
        </p:txBody>
      </p:sp>
      <p:sp>
        <p:nvSpPr>
          <p:cNvPr id="338" name="Google Shape;338;p54"/>
          <p:cNvSpPr/>
          <p:nvPr/>
        </p:nvSpPr>
        <p:spPr>
          <a:xfrm>
            <a:off x="5987157"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39" name="Google Shape;339;p54"/>
          <p:cNvSpPr/>
          <p:nvPr/>
        </p:nvSpPr>
        <p:spPr>
          <a:xfrm>
            <a:off x="3272339"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40" name="Google Shape;340;p54"/>
          <p:cNvSpPr/>
          <p:nvPr/>
        </p:nvSpPr>
        <p:spPr>
          <a:xfrm>
            <a:off x="557627"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41" name="Google Shape;341;p54"/>
          <p:cNvSpPr txBox="1"/>
          <p:nvPr/>
        </p:nvSpPr>
        <p:spPr>
          <a:xfrm>
            <a:off x="792088" y="2380126"/>
            <a:ext cx="2130300" cy="44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500">
                <a:solidFill>
                  <a:srgbClr val="004C97"/>
                </a:solidFill>
                <a:latin typeface="Montserrat"/>
                <a:ea typeface="Montserrat"/>
                <a:cs typeface="Montserrat"/>
                <a:sym typeface="Montserrat"/>
              </a:rPr>
              <a:t>Which flexibilities are here to stay?</a:t>
            </a:r>
            <a:endParaRPr sz="1500">
              <a:solidFill>
                <a:srgbClr val="004C97"/>
              </a:solidFill>
              <a:latin typeface="Montserrat"/>
              <a:ea typeface="Montserrat"/>
              <a:cs typeface="Montserrat"/>
              <a:sym typeface="Montserrat"/>
            </a:endParaRPr>
          </a:p>
        </p:txBody>
      </p:sp>
      <p:sp>
        <p:nvSpPr>
          <p:cNvPr id="342" name="Google Shape;342;p54"/>
          <p:cNvSpPr txBox="1"/>
          <p:nvPr/>
        </p:nvSpPr>
        <p:spPr>
          <a:xfrm>
            <a:off x="3506790" y="2380126"/>
            <a:ext cx="2130300" cy="44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500">
                <a:solidFill>
                  <a:srgbClr val="004C97"/>
                </a:solidFill>
                <a:latin typeface="Montserrat"/>
                <a:ea typeface="Montserrat"/>
                <a:cs typeface="Montserrat"/>
                <a:sym typeface="Montserrat"/>
              </a:rPr>
              <a:t>What are we hearing from Congress?</a:t>
            </a:r>
            <a:endParaRPr sz="1500">
              <a:solidFill>
                <a:srgbClr val="004C97"/>
              </a:solidFill>
              <a:latin typeface="Montserrat"/>
              <a:ea typeface="Montserrat"/>
              <a:cs typeface="Montserrat"/>
              <a:sym typeface="Montserrat"/>
            </a:endParaRPr>
          </a:p>
        </p:txBody>
      </p:sp>
      <p:sp>
        <p:nvSpPr>
          <p:cNvPr id="343" name="Google Shape;343;p54"/>
          <p:cNvSpPr txBox="1"/>
          <p:nvPr/>
        </p:nvSpPr>
        <p:spPr>
          <a:xfrm>
            <a:off x="6084810" y="2380126"/>
            <a:ext cx="2403900" cy="44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500">
                <a:solidFill>
                  <a:srgbClr val="004C97"/>
                </a:solidFill>
                <a:latin typeface="Montserrat"/>
                <a:ea typeface="Montserrat"/>
                <a:cs typeface="Montserrat"/>
                <a:sym typeface="Montserrat"/>
              </a:rPr>
              <a:t>Where do we go </a:t>
            </a:r>
            <a:br>
              <a:rPr lang="en" sz="1500">
                <a:solidFill>
                  <a:srgbClr val="004C97"/>
                </a:solidFill>
                <a:latin typeface="Montserrat"/>
                <a:ea typeface="Montserrat"/>
                <a:cs typeface="Montserrat"/>
                <a:sym typeface="Montserrat"/>
              </a:rPr>
            </a:br>
            <a:r>
              <a:rPr lang="en" sz="1500">
                <a:solidFill>
                  <a:srgbClr val="004C97"/>
                </a:solidFill>
                <a:latin typeface="Montserrat"/>
                <a:ea typeface="Montserrat"/>
                <a:cs typeface="Montserrat"/>
                <a:sym typeface="Montserrat"/>
              </a:rPr>
              <a:t>from here?</a:t>
            </a:r>
            <a:endParaRPr sz="1500">
              <a:solidFill>
                <a:srgbClr val="004C97"/>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marR="0" rtl="0" algn="ctr">
              <a:lnSpc>
                <a:spcPct val="100000"/>
              </a:lnSpc>
              <a:spcBef>
                <a:spcPts val="0"/>
              </a:spcBef>
              <a:spcAft>
                <a:spcPts val="0"/>
              </a:spcAft>
              <a:buClr>
                <a:srgbClr val="FFFFFF"/>
              </a:buClr>
              <a:buSzPts val="2100"/>
              <a:buFont typeface="Montserrat"/>
              <a:buNone/>
            </a:pPr>
            <a:r>
              <a:rPr b="1" lang="en" sz="2400">
                <a:solidFill>
                  <a:srgbClr val="FFFFFF"/>
                </a:solidFill>
                <a:latin typeface="Montserrat"/>
                <a:ea typeface="Montserrat"/>
                <a:cs typeface="Montserrat"/>
                <a:sym typeface="Montserrat"/>
              </a:rPr>
              <a:t>State Regulatory Changes During COVID-19</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pic>
        <p:nvPicPr>
          <p:cNvPr id="354" name="Google Shape;354;p56"/>
          <p:cNvPicPr preferRelativeResize="0"/>
          <p:nvPr/>
        </p:nvPicPr>
        <p:blipFill rotWithShape="1">
          <a:blip r:embed="rId3">
            <a:alphaModFix/>
          </a:blip>
          <a:srcRect b="32609" l="36297" r="22142" t="5003"/>
          <a:stretch/>
        </p:blipFill>
        <p:spPr>
          <a:xfrm>
            <a:off x="4158100" y="1410076"/>
            <a:ext cx="828300" cy="830100"/>
          </a:xfrm>
          <a:prstGeom prst="ellipse">
            <a:avLst/>
          </a:prstGeom>
          <a:noFill/>
          <a:ln>
            <a:noFill/>
          </a:ln>
        </p:spPr>
      </p:pic>
      <p:sp>
        <p:nvSpPr>
          <p:cNvPr id="355" name="Google Shape;355;p56"/>
          <p:cNvSpPr txBox="1"/>
          <p:nvPr/>
        </p:nvSpPr>
        <p:spPr>
          <a:xfrm>
            <a:off x="1996200" y="2364315"/>
            <a:ext cx="5151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Jackie Fabrick is the Behavioral Health Medicaid, Policy and Analytics Manager with the Oregon Health Authority’s (OHA) Health Systems Division. </a:t>
            </a:r>
            <a:endParaRPr b="1" sz="1100">
              <a:solidFill>
                <a:schemeClr val="dk2"/>
              </a:solidFill>
              <a:latin typeface="Montserrat"/>
              <a:ea typeface="Montserrat"/>
              <a:cs typeface="Montserrat"/>
              <a:sym typeface="Montserrat"/>
            </a:endParaRPr>
          </a:p>
        </p:txBody>
      </p:sp>
      <p:sp>
        <p:nvSpPr>
          <p:cNvPr id="356" name="Google Shape;356;p56"/>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Jackie Fabrick</a:t>
            </a:r>
            <a:r>
              <a:rPr b="1" lang="en" sz="2300">
                <a:solidFill>
                  <a:srgbClr val="004C97"/>
                </a:solidFill>
                <a:latin typeface="Montserrat"/>
                <a:ea typeface="Montserrat"/>
                <a:cs typeface="Montserrat"/>
                <a:sym typeface="Montserrat"/>
              </a:rPr>
              <a:t>, Oregon Health Authority</a:t>
            </a:r>
            <a:endParaRPr b="1" sz="2300">
              <a:solidFill>
                <a:srgbClr val="004C97"/>
              </a:solidFill>
              <a:latin typeface="Montserrat"/>
              <a:ea typeface="Montserrat"/>
              <a:cs typeface="Montserrat"/>
              <a:sym typeface="Montserrat"/>
            </a:endParaRPr>
          </a:p>
        </p:txBody>
      </p:sp>
      <p:sp>
        <p:nvSpPr>
          <p:cNvPr id="357" name="Google Shape;357;p56"/>
          <p:cNvSpPr txBox="1"/>
          <p:nvPr/>
        </p:nvSpPr>
        <p:spPr>
          <a:xfrm>
            <a:off x="1664700" y="3079100"/>
            <a:ext cx="5821200" cy="175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Jackie has worked at OHA for over ten years, with six years in behavioral health policy. In her current position, Jackie works with external stakeholders and partners to identify gaps in the behavioral health system and to develop policies to meet the behavioral health needs of all people in Oregon. Jackie graduated from Pacific University with a Master’s in Counseling Psychology and is a Licensed Professional Counselor. She has worked as a counselor, supervisor and program director in outpatient behavioral health clinics in the Portland metro area, providing behavioral health care to adults.</a:t>
            </a:r>
            <a:endParaRPr sz="10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9"/>
          <p:cNvSpPr txBox="1"/>
          <p:nvPr/>
        </p:nvSpPr>
        <p:spPr>
          <a:xfrm>
            <a:off x="7523664" y="232150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accent1"/>
                </a:solidFill>
                <a:latin typeface="Montserrat"/>
                <a:ea typeface="Montserrat"/>
                <a:cs typeface="Montserrat"/>
                <a:sym typeface="Montserrat"/>
              </a:rPr>
              <a:t>Kristin</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300">
                <a:solidFill>
                  <a:schemeClr val="accent1"/>
                </a:solidFill>
                <a:latin typeface="Montserrat"/>
                <a:ea typeface="Montserrat"/>
                <a:cs typeface="Montserrat"/>
                <a:sym typeface="Montserrat"/>
              </a:rPr>
              <a:t>Garcia</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accent1"/>
              </a:solidFill>
              <a:latin typeface="Montserrat"/>
              <a:ea typeface="Montserrat"/>
              <a:cs typeface="Montserrat"/>
              <a:sym typeface="Montserrat"/>
            </a:endParaRPr>
          </a:p>
        </p:txBody>
      </p:sp>
      <p:sp>
        <p:nvSpPr>
          <p:cNvPr id="174" name="Google Shape;174;p39"/>
          <p:cNvSpPr txBox="1"/>
          <p:nvPr/>
        </p:nvSpPr>
        <p:spPr>
          <a:xfrm>
            <a:off x="7481076" y="2828100"/>
            <a:ext cx="13746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100">
                <a:solidFill>
                  <a:schemeClr val="accent1"/>
                </a:solidFill>
                <a:latin typeface="Montserrat"/>
                <a:ea typeface="Montserrat"/>
                <a:cs typeface="Montserrat"/>
                <a:sym typeface="Montserrat"/>
              </a:rPr>
              <a:t>Director for Medical and Integrated Behavioral Health Services</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accent1"/>
                </a:solidFill>
                <a:latin typeface="Montserrat"/>
                <a:ea typeface="Montserrat"/>
                <a:cs typeface="Montserrat"/>
                <a:sym typeface="Montserrat"/>
              </a:rPr>
              <a:t>Lifeworks Northwest</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i="1" sz="1100">
              <a:solidFill>
                <a:schemeClr val="accent1"/>
              </a:solidFill>
              <a:latin typeface="Montserrat"/>
              <a:ea typeface="Montserrat"/>
              <a:cs typeface="Montserrat"/>
              <a:sym typeface="Montserrat"/>
            </a:endParaRPr>
          </a:p>
        </p:txBody>
      </p:sp>
      <p:sp>
        <p:nvSpPr>
          <p:cNvPr id="175" name="Google Shape;175;p39"/>
          <p:cNvSpPr txBox="1"/>
          <p:nvPr/>
        </p:nvSpPr>
        <p:spPr>
          <a:xfrm>
            <a:off x="6072039" y="232150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Amy</a:t>
            </a:r>
            <a:r>
              <a:rPr b="1" lang="en" sz="1300">
                <a:solidFill>
                  <a:schemeClr val="accent1"/>
                </a:solidFill>
                <a:latin typeface="Montserrat"/>
                <a:ea typeface="Montserrat"/>
                <a:cs typeface="Montserrat"/>
                <a:sym typeface="Montserrat"/>
              </a:rPr>
              <a:t> </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Converse</a:t>
            </a:r>
            <a:endParaRPr sz="1600">
              <a:latin typeface="Montserrat"/>
              <a:ea typeface="Montserrat"/>
              <a:cs typeface="Montserrat"/>
              <a:sym typeface="Montserrat"/>
            </a:endParaRPr>
          </a:p>
        </p:txBody>
      </p:sp>
      <p:pic>
        <p:nvPicPr>
          <p:cNvPr id="176" name="Google Shape;176;p39"/>
          <p:cNvPicPr preferRelativeResize="0"/>
          <p:nvPr/>
        </p:nvPicPr>
        <p:blipFill rotWithShape="1">
          <a:blip r:embed="rId3">
            <a:alphaModFix/>
          </a:blip>
          <a:srcRect b="32609" l="36297" r="22142" t="5003"/>
          <a:stretch/>
        </p:blipFill>
        <p:spPr>
          <a:xfrm>
            <a:off x="4604178" y="1024571"/>
            <a:ext cx="1289400" cy="1292400"/>
          </a:xfrm>
          <a:prstGeom prst="ellipse">
            <a:avLst/>
          </a:prstGeom>
          <a:noFill/>
          <a:ln>
            <a:noFill/>
          </a:ln>
        </p:spPr>
      </p:pic>
      <p:pic>
        <p:nvPicPr>
          <p:cNvPr id="177" name="Google Shape;177;p39"/>
          <p:cNvPicPr preferRelativeResize="0"/>
          <p:nvPr/>
        </p:nvPicPr>
        <p:blipFill rotWithShape="1">
          <a:blip r:embed="rId4">
            <a:alphaModFix/>
          </a:blip>
          <a:srcRect b="29071" l="17552" r="44258" t="13644"/>
          <a:stretch/>
        </p:blipFill>
        <p:spPr>
          <a:xfrm>
            <a:off x="1693226" y="1024571"/>
            <a:ext cx="1292400" cy="1292400"/>
          </a:xfrm>
          <a:prstGeom prst="ellipse">
            <a:avLst/>
          </a:prstGeom>
          <a:noFill/>
          <a:ln>
            <a:noFill/>
          </a:ln>
        </p:spPr>
      </p:pic>
      <p:sp>
        <p:nvSpPr>
          <p:cNvPr id="178" name="Google Shape;178;p39"/>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Speakers</a:t>
            </a:r>
            <a:endParaRPr sz="1100"/>
          </a:p>
        </p:txBody>
      </p:sp>
      <p:pic>
        <p:nvPicPr>
          <p:cNvPr id="179" name="Google Shape;179;p39"/>
          <p:cNvPicPr preferRelativeResize="0"/>
          <p:nvPr/>
        </p:nvPicPr>
        <p:blipFill rotWithShape="1">
          <a:blip r:embed="rId5">
            <a:alphaModFix/>
          </a:blip>
          <a:srcRect b="8029" l="0" r="0" t="0"/>
          <a:stretch/>
        </p:blipFill>
        <p:spPr>
          <a:xfrm>
            <a:off x="237750" y="1024571"/>
            <a:ext cx="1292400" cy="1292400"/>
          </a:xfrm>
          <a:prstGeom prst="ellipse">
            <a:avLst/>
          </a:prstGeom>
          <a:noFill/>
          <a:ln>
            <a:noFill/>
          </a:ln>
        </p:spPr>
      </p:pic>
      <p:sp>
        <p:nvSpPr>
          <p:cNvPr id="180" name="Google Shape;180;p39"/>
          <p:cNvSpPr txBox="1"/>
          <p:nvPr/>
        </p:nvSpPr>
        <p:spPr>
          <a:xfrm>
            <a:off x="237750" y="2321507"/>
            <a:ext cx="1292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1100"/>
              <a:buFont typeface="Montserrat"/>
              <a:buNone/>
            </a:pPr>
            <a:r>
              <a:rPr b="1" lang="en" sz="1300">
                <a:solidFill>
                  <a:schemeClr val="accent1"/>
                </a:solidFill>
                <a:latin typeface="Montserrat"/>
                <a:ea typeface="Montserrat"/>
                <a:cs typeface="Montserrat"/>
                <a:sym typeface="Montserrat"/>
              </a:rPr>
              <a:t>David </a:t>
            </a:r>
            <a:br>
              <a:rPr b="1" lang="en" sz="1300">
                <a:solidFill>
                  <a:schemeClr val="accent1"/>
                </a:solidFill>
                <a:latin typeface="Montserrat"/>
                <a:ea typeface="Montserrat"/>
                <a:cs typeface="Montserrat"/>
                <a:sym typeface="Montserrat"/>
              </a:rPr>
            </a:br>
            <a:r>
              <a:rPr b="1" lang="en" sz="1300">
                <a:solidFill>
                  <a:schemeClr val="accent1"/>
                </a:solidFill>
                <a:latin typeface="Montserrat"/>
                <a:ea typeface="Montserrat"/>
                <a:cs typeface="Montserrat"/>
                <a:sym typeface="Montserrat"/>
              </a:rPr>
              <a:t>Theobald</a:t>
            </a:r>
            <a:endParaRPr sz="1600">
              <a:latin typeface="Montserrat"/>
              <a:ea typeface="Montserrat"/>
              <a:cs typeface="Montserrat"/>
              <a:sym typeface="Montserrat"/>
            </a:endParaRPr>
          </a:p>
        </p:txBody>
      </p:sp>
      <p:sp>
        <p:nvSpPr>
          <p:cNvPr id="181" name="Google Shape;181;p39"/>
          <p:cNvSpPr txBox="1"/>
          <p:nvPr/>
        </p:nvSpPr>
        <p:spPr>
          <a:xfrm>
            <a:off x="1717175" y="232150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LeeOr </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Klein</a:t>
            </a:r>
            <a:endParaRPr sz="1600">
              <a:latin typeface="Montserrat"/>
              <a:ea typeface="Montserrat"/>
              <a:cs typeface="Montserrat"/>
              <a:sym typeface="Montserrat"/>
            </a:endParaRPr>
          </a:p>
        </p:txBody>
      </p:sp>
      <p:sp>
        <p:nvSpPr>
          <p:cNvPr id="182" name="Google Shape;182;p39"/>
          <p:cNvSpPr txBox="1"/>
          <p:nvPr/>
        </p:nvSpPr>
        <p:spPr>
          <a:xfrm>
            <a:off x="196650" y="2828099"/>
            <a:ext cx="1374600" cy="153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1100"/>
              <a:buFont typeface="Montserrat"/>
              <a:buNone/>
            </a:pPr>
            <a:r>
              <a:rPr i="1" lang="en" sz="1100">
                <a:solidFill>
                  <a:schemeClr val="accent1"/>
                </a:solidFill>
                <a:latin typeface="Montserrat"/>
                <a:ea typeface="Montserrat"/>
                <a:cs typeface="Montserrat"/>
                <a:sym typeface="Montserrat"/>
              </a:rPr>
              <a:t>Senior Telepsychiatry Partnerships Manager</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accent1"/>
              </a:buClr>
              <a:buSzPts val="1100"/>
              <a:buFont typeface="Montserrat"/>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accent1"/>
              </a:buClr>
              <a:buSzPts val="1100"/>
              <a:buFont typeface="Montserrat"/>
              <a:buNone/>
            </a:pPr>
            <a:r>
              <a:rPr lang="en" sz="1100">
                <a:solidFill>
                  <a:schemeClr val="accent1"/>
                </a:solidFill>
                <a:latin typeface="Montserrat"/>
                <a:ea typeface="Montserrat"/>
                <a:cs typeface="Montserrat"/>
                <a:sym typeface="Montserrat"/>
              </a:rPr>
              <a:t>Genoa Telepsychiatry</a:t>
            </a:r>
            <a:endParaRPr>
              <a:latin typeface="Montserrat"/>
              <a:ea typeface="Montserrat"/>
              <a:cs typeface="Montserrat"/>
              <a:sym typeface="Montserrat"/>
            </a:endParaRPr>
          </a:p>
        </p:txBody>
      </p:sp>
      <p:sp>
        <p:nvSpPr>
          <p:cNvPr id="183" name="Google Shape;183;p39"/>
          <p:cNvSpPr txBox="1"/>
          <p:nvPr/>
        </p:nvSpPr>
        <p:spPr>
          <a:xfrm>
            <a:off x="1698525" y="2828099"/>
            <a:ext cx="12894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chemeClr val="accent1"/>
                </a:solidFill>
                <a:latin typeface="Montserrat"/>
                <a:ea typeface="Montserrat"/>
                <a:cs typeface="Montserrat"/>
                <a:sym typeface="Montserrat"/>
              </a:rPr>
              <a:t>Policy </a:t>
            </a:r>
            <a:br>
              <a:rPr i="1" lang="en" sz="1100">
                <a:solidFill>
                  <a:schemeClr val="accent1"/>
                </a:solidFill>
                <a:latin typeface="Montserrat"/>
                <a:ea typeface="Montserrat"/>
                <a:cs typeface="Montserrat"/>
                <a:sym typeface="Montserrat"/>
              </a:rPr>
            </a:br>
            <a:r>
              <a:rPr i="1" lang="en" sz="1100">
                <a:solidFill>
                  <a:schemeClr val="accent1"/>
                </a:solidFill>
                <a:latin typeface="Montserrat"/>
                <a:ea typeface="Montserrat"/>
                <a:cs typeface="Montserrat"/>
                <a:sym typeface="Montserrat"/>
              </a:rPr>
              <a:t>Strategy </a:t>
            </a:r>
            <a:br>
              <a:rPr i="1" lang="en" sz="1100">
                <a:solidFill>
                  <a:schemeClr val="accent1"/>
                </a:solidFill>
                <a:latin typeface="Montserrat"/>
                <a:ea typeface="Montserrat"/>
                <a:cs typeface="Montserrat"/>
                <a:sym typeface="Montserrat"/>
              </a:rPr>
            </a:br>
            <a:r>
              <a:rPr i="1" lang="en" sz="1100">
                <a:solidFill>
                  <a:schemeClr val="accent1"/>
                </a:solidFill>
                <a:latin typeface="Montserrat"/>
                <a:ea typeface="Montserrat"/>
                <a:cs typeface="Montserrat"/>
                <a:sym typeface="Montserrat"/>
              </a:rPr>
              <a:t>Lead</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accent1"/>
                </a:solidFill>
                <a:latin typeface="Montserrat"/>
                <a:ea typeface="Montserrat"/>
                <a:cs typeface="Montserrat"/>
                <a:sym typeface="Montserrat"/>
              </a:rPr>
              <a:t>Genoa Telepsychiatry</a:t>
            </a:r>
            <a:endParaRPr>
              <a:latin typeface="Montserrat"/>
              <a:ea typeface="Montserrat"/>
              <a:cs typeface="Montserrat"/>
              <a:sym typeface="Montserrat"/>
            </a:endParaRPr>
          </a:p>
        </p:txBody>
      </p:sp>
      <p:pic>
        <p:nvPicPr>
          <p:cNvPr id="184" name="Google Shape;184;p39"/>
          <p:cNvPicPr preferRelativeResize="0"/>
          <p:nvPr/>
        </p:nvPicPr>
        <p:blipFill rotWithShape="1">
          <a:blip r:embed="rId6">
            <a:alphaModFix/>
          </a:blip>
          <a:srcRect b="1536" l="0" r="3157" t="0"/>
          <a:stretch/>
        </p:blipFill>
        <p:spPr>
          <a:xfrm>
            <a:off x="2989427" y="5468071"/>
            <a:ext cx="1292400" cy="1292400"/>
          </a:xfrm>
          <a:prstGeom prst="ellipse">
            <a:avLst/>
          </a:prstGeom>
          <a:noFill/>
          <a:ln>
            <a:noFill/>
          </a:ln>
        </p:spPr>
      </p:pic>
      <p:pic>
        <p:nvPicPr>
          <p:cNvPr id="185" name="Google Shape;185;p39"/>
          <p:cNvPicPr preferRelativeResize="0"/>
          <p:nvPr/>
        </p:nvPicPr>
        <p:blipFill rotWithShape="1">
          <a:blip r:embed="rId7">
            <a:alphaModFix/>
          </a:blip>
          <a:srcRect b="13960" l="12208" r="7682" t="5061"/>
          <a:stretch/>
        </p:blipFill>
        <p:spPr>
          <a:xfrm>
            <a:off x="6056654" y="1024571"/>
            <a:ext cx="1292400" cy="1292400"/>
          </a:xfrm>
          <a:prstGeom prst="ellipse">
            <a:avLst/>
          </a:prstGeom>
          <a:noFill/>
          <a:ln>
            <a:noFill/>
          </a:ln>
        </p:spPr>
      </p:pic>
      <p:pic>
        <p:nvPicPr>
          <p:cNvPr id="186" name="Google Shape;186;p39"/>
          <p:cNvPicPr preferRelativeResize="0"/>
          <p:nvPr/>
        </p:nvPicPr>
        <p:blipFill rotWithShape="1">
          <a:blip r:embed="rId8">
            <a:alphaModFix/>
          </a:blip>
          <a:srcRect b="32438" l="1843" r="24398" t="2853"/>
          <a:stretch/>
        </p:blipFill>
        <p:spPr>
          <a:xfrm>
            <a:off x="7512130" y="1020971"/>
            <a:ext cx="1292400" cy="1299600"/>
          </a:xfrm>
          <a:prstGeom prst="ellipse">
            <a:avLst/>
          </a:prstGeom>
          <a:noFill/>
          <a:ln>
            <a:noFill/>
          </a:ln>
        </p:spPr>
      </p:pic>
      <p:sp>
        <p:nvSpPr>
          <p:cNvPr id="187" name="Google Shape;187;p39"/>
          <p:cNvSpPr txBox="1"/>
          <p:nvPr/>
        </p:nvSpPr>
        <p:spPr>
          <a:xfrm>
            <a:off x="3166002" y="232150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accent1"/>
                </a:solidFill>
                <a:latin typeface="Montserrat"/>
                <a:ea typeface="Montserrat"/>
                <a:cs typeface="Montserrat"/>
                <a:sym typeface="Montserrat"/>
              </a:rPr>
              <a:t>Heather </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Jefferis</a:t>
            </a:r>
            <a:endParaRPr b="1" sz="1300">
              <a:solidFill>
                <a:schemeClr val="accent1"/>
              </a:solidFill>
              <a:latin typeface="Montserrat"/>
              <a:ea typeface="Montserrat"/>
              <a:cs typeface="Montserrat"/>
              <a:sym typeface="Montserrat"/>
            </a:endParaRPr>
          </a:p>
        </p:txBody>
      </p:sp>
      <p:sp>
        <p:nvSpPr>
          <p:cNvPr id="188" name="Google Shape;188;p39"/>
          <p:cNvSpPr txBox="1"/>
          <p:nvPr/>
        </p:nvSpPr>
        <p:spPr>
          <a:xfrm>
            <a:off x="3166002" y="2828099"/>
            <a:ext cx="12894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100">
                <a:solidFill>
                  <a:schemeClr val="accent1"/>
                </a:solidFill>
                <a:latin typeface="Montserrat"/>
                <a:ea typeface="Montserrat"/>
                <a:cs typeface="Montserrat"/>
                <a:sym typeface="Montserrat"/>
              </a:rPr>
              <a:t>Executive Director</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accent1"/>
                </a:solidFill>
                <a:latin typeface="Montserrat"/>
                <a:ea typeface="Montserrat"/>
                <a:cs typeface="Montserrat"/>
                <a:sym typeface="Montserrat"/>
              </a:rPr>
              <a:t>Oregon Council for Behavioral Health</a:t>
            </a:r>
            <a:endParaRPr i="1" sz="1100">
              <a:solidFill>
                <a:schemeClr val="accent1"/>
              </a:solidFill>
              <a:latin typeface="Montserrat"/>
              <a:ea typeface="Montserrat"/>
              <a:cs typeface="Montserrat"/>
              <a:sym typeface="Montserrat"/>
            </a:endParaRPr>
          </a:p>
        </p:txBody>
      </p:sp>
      <p:sp>
        <p:nvSpPr>
          <p:cNvPr id="189" name="Google Shape;189;p39"/>
          <p:cNvSpPr txBox="1"/>
          <p:nvPr/>
        </p:nvSpPr>
        <p:spPr>
          <a:xfrm>
            <a:off x="4620414" y="232150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Jackie</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Fabrick</a:t>
            </a:r>
            <a:endParaRPr b="1" sz="1300">
              <a:solidFill>
                <a:schemeClr val="accent1"/>
              </a:solidFill>
              <a:latin typeface="Montserrat"/>
              <a:ea typeface="Montserrat"/>
              <a:cs typeface="Montserrat"/>
              <a:sym typeface="Montserrat"/>
            </a:endParaRPr>
          </a:p>
        </p:txBody>
      </p:sp>
      <p:sp>
        <p:nvSpPr>
          <p:cNvPr id="190" name="Google Shape;190;p39"/>
          <p:cNvSpPr txBox="1"/>
          <p:nvPr/>
        </p:nvSpPr>
        <p:spPr>
          <a:xfrm>
            <a:off x="4620414" y="2828099"/>
            <a:ext cx="12894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chemeClr val="accent1"/>
                </a:solidFill>
                <a:latin typeface="Montserrat"/>
                <a:ea typeface="Montserrat"/>
                <a:cs typeface="Montserrat"/>
                <a:sym typeface="Montserrat"/>
              </a:rPr>
              <a:t>BH Medicaid, Policy and Analytics Manager</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accent1"/>
                </a:solidFill>
                <a:latin typeface="Montserrat"/>
                <a:ea typeface="Montserrat"/>
                <a:cs typeface="Montserrat"/>
                <a:sym typeface="Montserrat"/>
              </a:rPr>
              <a:t>Oregon Health Authority</a:t>
            </a:r>
            <a:endParaRPr i="1" sz="1100">
              <a:solidFill>
                <a:schemeClr val="accent1"/>
              </a:solidFill>
              <a:latin typeface="Montserrat"/>
              <a:ea typeface="Montserrat"/>
              <a:cs typeface="Montserrat"/>
              <a:sym typeface="Montserrat"/>
            </a:endParaRPr>
          </a:p>
        </p:txBody>
      </p:sp>
      <p:sp>
        <p:nvSpPr>
          <p:cNvPr id="191" name="Google Shape;191;p39"/>
          <p:cNvSpPr txBox="1"/>
          <p:nvPr/>
        </p:nvSpPr>
        <p:spPr>
          <a:xfrm>
            <a:off x="6072039" y="2828099"/>
            <a:ext cx="12894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chemeClr val="accent1"/>
                </a:solidFill>
                <a:latin typeface="Montserrat"/>
                <a:ea typeface="Montserrat"/>
                <a:cs typeface="Montserrat"/>
                <a:sym typeface="Montserrat"/>
              </a:rPr>
              <a:t>Director of Organizational Excellence</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accent1"/>
                </a:solidFill>
                <a:latin typeface="Montserrat"/>
                <a:ea typeface="Montserrat"/>
                <a:cs typeface="Montserrat"/>
                <a:sym typeface="Montserrat"/>
              </a:rPr>
              <a:t>Lutheran Community Services Northwest</a:t>
            </a:r>
            <a:endParaRPr i="1" sz="1100">
              <a:solidFill>
                <a:schemeClr val="accent1"/>
              </a:solidFill>
              <a:latin typeface="Montserrat"/>
              <a:ea typeface="Montserrat"/>
              <a:cs typeface="Montserrat"/>
              <a:sym typeface="Montserrat"/>
            </a:endParaRPr>
          </a:p>
        </p:txBody>
      </p:sp>
      <p:sp>
        <p:nvSpPr>
          <p:cNvPr id="192" name="Google Shape;192;p39"/>
          <p:cNvSpPr txBox="1"/>
          <p:nvPr/>
        </p:nvSpPr>
        <p:spPr>
          <a:xfrm>
            <a:off x="1400777" y="5337957"/>
            <a:ext cx="12894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Kelly </a:t>
            </a:r>
            <a:endParaRPr b="1" sz="13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accent1"/>
                </a:solidFill>
                <a:latin typeface="Montserrat"/>
                <a:ea typeface="Montserrat"/>
                <a:cs typeface="Montserrat"/>
                <a:sym typeface="Montserrat"/>
              </a:rPr>
              <a:t>Mack</a:t>
            </a:r>
            <a:endParaRPr sz="1600">
              <a:latin typeface="Montserrat"/>
              <a:ea typeface="Montserrat"/>
              <a:cs typeface="Montserrat"/>
              <a:sym typeface="Montserrat"/>
            </a:endParaRPr>
          </a:p>
        </p:txBody>
      </p:sp>
      <p:sp>
        <p:nvSpPr>
          <p:cNvPr id="193" name="Google Shape;193;p39"/>
          <p:cNvSpPr txBox="1"/>
          <p:nvPr/>
        </p:nvSpPr>
        <p:spPr>
          <a:xfrm>
            <a:off x="1400777" y="5844549"/>
            <a:ext cx="1289400" cy="18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1100"/>
              <a:buFont typeface="Montserrat"/>
              <a:buNone/>
            </a:pPr>
            <a:r>
              <a:rPr i="1" lang="en" sz="1100">
                <a:solidFill>
                  <a:schemeClr val="accent1"/>
                </a:solidFill>
                <a:latin typeface="Montserrat"/>
                <a:ea typeface="Montserrat"/>
                <a:cs typeface="Montserrat"/>
                <a:sym typeface="Montserrat"/>
              </a:rPr>
              <a:t>Pacific Northwest Clinic Partnerships Associate</a:t>
            </a:r>
            <a:endParaRPr i="1"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accent1"/>
              </a:buClr>
              <a:buSzPts val="1100"/>
              <a:buFont typeface="Montserrat"/>
              <a:buNone/>
            </a:pPr>
            <a:r>
              <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accent1"/>
              </a:buClr>
              <a:buSzPts val="1100"/>
              <a:buFont typeface="Montserrat"/>
              <a:buNone/>
            </a:pPr>
            <a:r>
              <a:rPr lang="en" sz="1100">
                <a:solidFill>
                  <a:schemeClr val="accent1"/>
                </a:solidFill>
                <a:latin typeface="Montserrat"/>
                <a:ea typeface="Montserrat"/>
                <a:cs typeface="Montserrat"/>
                <a:sym typeface="Montserrat"/>
              </a:rPr>
              <a:t>Genoa Telepsychiatry</a:t>
            </a:r>
            <a:endParaRPr i="1" sz="1100">
              <a:solidFill>
                <a:schemeClr val="accent1"/>
              </a:solidFill>
              <a:latin typeface="Montserrat"/>
              <a:ea typeface="Montserrat"/>
              <a:cs typeface="Montserrat"/>
              <a:sym typeface="Montserrat"/>
            </a:endParaRPr>
          </a:p>
        </p:txBody>
      </p:sp>
      <p:pic>
        <p:nvPicPr>
          <p:cNvPr id="194" name="Google Shape;194;p39"/>
          <p:cNvPicPr preferRelativeResize="0"/>
          <p:nvPr/>
        </p:nvPicPr>
        <p:blipFill>
          <a:blip r:embed="rId9">
            <a:alphaModFix/>
          </a:blip>
          <a:stretch>
            <a:fillRect/>
          </a:stretch>
        </p:blipFill>
        <p:spPr>
          <a:xfrm>
            <a:off x="3148702" y="1024571"/>
            <a:ext cx="1292400" cy="12924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Expanding OHP Telemedicine</a:t>
            </a:r>
            <a:endParaRPr b="1" sz="2300">
              <a:solidFill>
                <a:schemeClr val="accent1"/>
              </a:solidFill>
              <a:latin typeface="Montserrat"/>
              <a:ea typeface="Montserrat"/>
              <a:cs typeface="Montserrat"/>
              <a:sym typeface="Montserrat"/>
            </a:endParaRPr>
          </a:p>
        </p:txBody>
      </p:sp>
      <p:sp>
        <p:nvSpPr>
          <p:cNvPr id="363" name="Google Shape;363;p57"/>
          <p:cNvSpPr txBox="1"/>
          <p:nvPr/>
        </p:nvSpPr>
        <p:spPr>
          <a:xfrm>
            <a:off x="2070150" y="773575"/>
            <a:ext cx="50037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GOAL:  Ensure continued access for physical, oral and behavioral health services for Oregonians</a:t>
            </a:r>
            <a:endParaRPr b="1" sz="1200">
              <a:solidFill>
                <a:schemeClr val="dk2"/>
              </a:solidFill>
              <a:latin typeface="Montserrat"/>
              <a:ea typeface="Montserrat"/>
              <a:cs typeface="Montserrat"/>
              <a:sym typeface="Montserrat"/>
            </a:endParaRPr>
          </a:p>
        </p:txBody>
      </p:sp>
      <p:sp>
        <p:nvSpPr>
          <p:cNvPr id="364" name="Google Shape;364;p57"/>
          <p:cNvSpPr txBox="1"/>
          <p:nvPr/>
        </p:nvSpPr>
        <p:spPr>
          <a:xfrm>
            <a:off x="2534250" y="2342900"/>
            <a:ext cx="1938300" cy="169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Telemedicine visits are </a:t>
            </a:r>
            <a:r>
              <a:rPr i="1" lang="en" sz="1100">
                <a:solidFill>
                  <a:schemeClr val="dk2"/>
                </a:solidFill>
                <a:latin typeface="Montserrat"/>
                <a:ea typeface="Montserrat"/>
                <a:cs typeface="Montserrat"/>
                <a:sym typeface="Montserrat"/>
              </a:rPr>
              <a:t>encouraged</a:t>
            </a:r>
            <a:r>
              <a:rPr lang="en" sz="1100">
                <a:solidFill>
                  <a:schemeClr val="dk2"/>
                </a:solidFill>
                <a:latin typeface="Montserrat"/>
                <a:ea typeface="Montserrat"/>
                <a:cs typeface="Montserrat"/>
                <a:sym typeface="Montserrat"/>
              </a:rPr>
              <a:t> for all services that can </a:t>
            </a:r>
            <a:r>
              <a:rPr i="1" lang="en" sz="1100">
                <a:solidFill>
                  <a:schemeClr val="dk2"/>
                </a:solidFill>
                <a:latin typeface="Montserrat"/>
                <a:ea typeface="Montserrat"/>
                <a:cs typeface="Montserrat"/>
                <a:sym typeface="Montserrat"/>
              </a:rPr>
              <a:t>reasonably approximate </a:t>
            </a:r>
            <a:r>
              <a:rPr lang="en" sz="1100">
                <a:solidFill>
                  <a:schemeClr val="dk2"/>
                </a:solidFill>
                <a:latin typeface="Montserrat"/>
                <a:ea typeface="Montserrat"/>
                <a:cs typeface="Montserrat"/>
                <a:sym typeface="Montserrat"/>
              </a:rPr>
              <a:t>an in-person visit, not just those relating to a COVID-19 diagnosis</a:t>
            </a:r>
            <a:endParaRPr sz="1100">
              <a:solidFill>
                <a:schemeClr val="dk2"/>
              </a:solidFill>
              <a:latin typeface="Montserrat"/>
              <a:ea typeface="Montserrat"/>
              <a:cs typeface="Montserrat"/>
              <a:sym typeface="Montserrat"/>
            </a:endParaRPr>
          </a:p>
        </p:txBody>
      </p:sp>
      <p:sp>
        <p:nvSpPr>
          <p:cNvPr id="365" name="Google Shape;365;p57"/>
          <p:cNvSpPr txBox="1"/>
          <p:nvPr/>
        </p:nvSpPr>
        <p:spPr>
          <a:xfrm>
            <a:off x="382925" y="2342900"/>
            <a:ext cx="1938300" cy="1696500"/>
          </a:xfrm>
          <a:prstGeom prst="rect">
            <a:avLst/>
          </a:prstGeom>
          <a:noFill/>
          <a:ln>
            <a:noFill/>
          </a:ln>
        </p:spPr>
        <p:txBody>
          <a:bodyPr anchorCtr="0" anchor="t" bIns="91425" lIns="0" spcFirstLastPara="1" rIns="0"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Telehealth/Telemedicine are terms used </a:t>
            </a:r>
            <a:r>
              <a:rPr i="1" lang="en" sz="1100">
                <a:solidFill>
                  <a:schemeClr val="dk2"/>
                </a:solidFill>
                <a:latin typeface="Montserrat"/>
                <a:ea typeface="Montserrat"/>
                <a:cs typeface="Montserrat"/>
                <a:sym typeface="Montserrat"/>
              </a:rPr>
              <a:t>interchangeably</a:t>
            </a:r>
            <a:endParaRPr i="1" sz="1100">
              <a:solidFill>
                <a:schemeClr val="dk2"/>
              </a:solidFill>
              <a:latin typeface="Montserrat"/>
              <a:ea typeface="Montserrat"/>
              <a:cs typeface="Montserrat"/>
              <a:sym typeface="Montserrat"/>
            </a:endParaRPr>
          </a:p>
        </p:txBody>
      </p:sp>
      <p:sp>
        <p:nvSpPr>
          <p:cNvPr id="366" name="Google Shape;366;p57"/>
          <p:cNvSpPr txBox="1"/>
          <p:nvPr/>
        </p:nvSpPr>
        <p:spPr>
          <a:xfrm>
            <a:off x="4671650" y="2342900"/>
            <a:ext cx="1938300" cy="169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During the COVID-19 pandemic, the Oregon Health Plan (OHP) is expanding coverage for the delivery of physical, behavioral and oral health services using telemedicine platforms, effective January 1, 2020</a:t>
            </a:r>
            <a:endParaRPr sz="1100">
              <a:solidFill>
                <a:schemeClr val="dk2"/>
              </a:solidFill>
              <a:latin typeface="Montserrat"/>
              <a:ea typeface="Montserrat"/>
              <a:cs typeface="Montserrat"/>
              <a:sym typeface="Montserrat"/>
            </a:endParaRPr>
          </a:p>
        </p:txBody>
      </p:sp>
      <p:sp>
        <p:nvSpPr>
          <p:cNvPr id="367" name="Google Shape;367;p57"/>
          <p:cNvSpPr txBox="1"/>
          <p:nvPr/>
        </p:nvSpPr>
        <p:spPr>
          <a:xfrm>
            <a:off x="6809025" y="2342900"/>
            <a:ext cx="1938300" cy="169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Every payer may have different rules, including Places of Service, modifiers, and allowed services</a:t>
            </a:r>
            <a:endParaRPr sz="1100">
              <a:solidFill>
                <a:schemeClr val="dk2"/>
              </a:solidFill>
              <a:latin typeface="Montserrat"/>
              <a:ea typeface="Montserrat"/>
              <a:cs typeface="Montserrat"/>
              <a:sym typeface="Montserrat"/>
            </a:endParaRPr>
          </a:p>
        </p:txBody>
      </p:sp>
      <p:grpSp>
        <p:nvGrpSpPr>
          <p:cNvPr id="368" name="Google Shape;368;p57"/>
          <p:cNvGrpSpPr/>
          <p:nvPr/>
        </p:nvGrpSpPr>
        <p:grpSpPr>
          <a:xfrm>
            <a:off x="1106539" y="1706135"/>
            <a:ext cx="589364" cy="588385"/>
            <a:chOff x="1082916" y="331400"/>
            <a:chExt cx="902825" cy="901324"/>
          </a:xfrm>
        </p:grpSpPr>
        <p:pic>
          <p:nvPicPr>
            <p:cNvPr id="369" name="Google Shape;369;p57"/>
            <p:cNvPicPr preferRelativeResize="0"/>
            <p:nvPr/>
          </p:nvPicPr>
          <p:blipFill>
            <a:blip r:embed="rId3">
              <a:alphaModFix/>
            </a:blip>
            <a:stretch>
              <a:fillRect/>
            </a:stretch>
          </p:blipFill>
          <p:spPr>
            <a:xfrm>
              <a:off x="1082916" y="331400"/>
              <a:ext cx="902825" cy="901324"/>
            </a:xfrm>
            <a:prstGeom prst="rect">
              <a:avLst/>
            </a:prstGeom>
            <a:noFill/>
            <a:ln>
              <a:noFill/>
            </a:ln>
          </p:spPr>
        </p:pic>
        <p:sp>
          <p:nvSpPr>
            <p:cNvPr id="370" name="Google Shape;370;p57"/>
            <p:cNvSpPr/>
            <p:nvPr/>
          </p:nvSpPr>
          <p:spPr>
            <a:xfrm>
              <a:off x="1331310" y="617272"/>
              <a:ext cx="392400" cy="3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71" name="Google Shape;371;p57"/>
          <p:cNvPicPr preferRelativeResize="0"/>
          <p:nvPr/>
        </p:nvPicPr>
        <p:blipFill rotWithShape="1">
          <a:blip r:embed="rId4">
            <a:alphaModFix/>
          </a:blip>
          <a:srcRect b="0" l="0" r="0" t="0"/>
          <a:stretch/>
        </p:blipFill>
        <p:spPr>
          <a:xfrm>
            <a:off x="3208730" y="1706135"/>
            <a:ext cx="589365" cy="588384"/>
          </a:xfrm>
          <a:prstGeom prst="rect">
            <a:avLst/>
          </a:prstGeom>
          <a:noFill/>
          <a:ln>
            <a:noFill/>
          </a:ln>
        </p:spPr>
      </p:pic>
      <p:pic>
        <p:nvPicPr>
          <p:cNvPr id="372" name="Google Shape;372;p57"/>
          <p:cNvPicPr preferRelativeResize="0"/>
          <p:nvPr/>
        </p:nvPicPr>
        <p:blipFill rotWithShape="1">
          <a:blip r:embed="rId5">
            <a:alphaModFix/>
          </a:blip>
          <a:srcRect b="89" l="0" r="0" t="79"/>
          <a:stretch/>
        </p:blipFill>
        <p:spPr>
          <a:xfrm>
            <a:off x="5346105" y="1706135"/>
            <a:ext cx="589364" cy="588385"/>
          </a:xfrm>
          <a:prstGeom prst="rect">
            <a:avLst/>
          </a:prstGeom>
          <a:noFill/>
          <a:ln>
            <a:noFill/>
          </a:ln>
        </p:spPr>
      </p:pic>
      <p:pic>
        <p:nvPicPr>
          <p:cNvPr id="373" name="Google Shape;373;p57"/>
          <p:cNvPicPr preferRelativeResize="0"/>
          <p:nvPr/>
        </p:nvPicPr>
        <p:blipFill rotWithShape="1">
          <a:blip r:embed="rId6">
            <a:alphaModFix/>
          </a:blip>
          <a:srcRect b="0" l="0" r="0" t="0"/>
          <a:stretch/>
        </p:blipFill>
        <p:spPr>
          <a:xfrm>
            <a:off x="7545488" y="1768025"/>
            <a:ext cx="465375" cy="464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p:nvPr/>
        </p:nvSpPr>
        <p:spPr>
          <a:xfrm>
            <a:off x="5987157"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79" name="Google Shape;379;p58"/>
          <p:cNvSpPr/>
          <p:nvPr/>
        </p:nvSpPr>
        <p:spPr>
          <a:xfrm>
            <a:off x="3272339"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80" name="Google Shape;380;p58"/>
          <p:cNvSpPr/>
          <p:nvPr/>
        </p:nvSpPr>
        <p:spPr>
          <a:xfrm>
            <a:off x="557627" y="1303726"/>
            <a:ext cx="2599200" cy="25992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81" name="Google Shape;381;p58"/>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OHP Variation</a:t>
            </a:r>
            <a:endParaRPr b="1" sz="2300">
              <a:solidFill>
                <a:schemeClr val="accent1"/>
              </a:solidFill>
              <a:latin typeface="Montserrat"/>
              <a:ea typeface="Montserrat"/>
              <a:cs typeface="Montserrat"/>
              <a:sym typeface="Montserrat"/>
            </a:endParaRPr>
          </a:p>
        </p:txBody>
      </p:sp>
      <p:sp>
        <p:nvSpPr>
          <p:cNvPr id="382" name="Google Shape;382;p58"/>
          <p:cNvSpPr txBox="1"/>
          <p:nvPr/>
        </p:nvSpPr>
        <p:spPr>
          <a:xfrm>
            <a:off x="792088" y="1922926"/>
            <a:ext cx="2130300" cy="4464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FFFFFF"/>
              </a:buClr>
              <a:buSzPts val="1100"/>
              <a:buFont typeface="Montserrat"/>
              <a:buNone/>
            </a:pPr>
            <a:r>
              <a:rPr lang="en" sz="1200">
                <a:solidFill>
                  <a:srgbClr val="004C97"/>
                </a:solidFill>
                <a:latin typeface="Montserrat"/>
                <a:ea typeface="Montserrat"/>
                <a:cs typeface="Montserrat"/>
                <a:sym typeface="Montserrat"/>
              </a:rPr>
              <a:t>OHP Coverage should generally be consistent among Fee-For-Service (FFS) and Coordinated Care Organizations (CCOs)</a:t>
            </a:r>
            <a:endParaRPr sz="1200">
              <a:solidFill>
                <a:schemeClr val="accent2"/>
              </a:solidFill>
              <a:latin typeface="Montserrat"/>
              <a:ea typeface="Montserrat"/>
              <a:cs typeface="Montserrat"/>
              <a:sym typeface="Montserrat"/>
            </a:endParaRPr>
          </a:p>
        </p:txBody>
      </p:sp>
      <p:sp>
        <p:nvSpPr>
          <p:cNvPr id="383" name="Google Shape;383;p58"/>
          <p:cNvSpPr txBox="1"/>
          <p:nvPr/>
        </p:nvSpPr>
        <p:spPr>
          <a:xfrm>
            <a:off x="3506789" y="2184226"/>
            <a:ext cx="2130300" cy="838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FFFFFF"/>
              </a:buClr>
              <a:buSzPts val="1100"/>
              <a:buFont typeface="Montserrat"/>
              <a:buNone/>
            </a:pPr>
            <a:r>
              <a:rPr lang="en" sz="1200">
                <a:solidFill>
                  <a:srgbClr val="004C97"/>
                </a:solidFill>
                <a:latin typeface="Montserrat"/>
                <a:ea typeface="Montserrat"/>
                <a:cs typeface="Montserrat"/>
                <a:sym typeface="Montserrat"/>
              </a:rPr>
              <a:t>Prior Authorization criteria for FFS are not changing except where rules are being updated</a:t>
            </a:r>
            <a:endParaRPr sz="1200">
              <a:solidFill>
                <a:srgbClr val="004C97"/>
              </a:solidFill>
              <a:latin typeface="Montserrat"/>
              <a:ea typeface="Montserrat"/>
              <a:cs typeface="Montserrat"/>
              <a:sym typeface="Montserrat"/>
            </a:endParaRPr>
          </a:p>
        </p:txBody>
      </p:sp>
      <p:sp>
        <p:nvSpPr>
          <p:cNvPr id="384" name="Google Shape;384;p58"/>
          <p:cNvSpPr txBox="1"/>
          <p:nvPr/>
        </p:nvSpPr>
        <p:spPr>
          <a:xfrm>
            <a:off x="6177057" y="1922925"/>
            <a:ext cx="2219400" cy="7329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FFFFFF"/>
              </a:buClr>
              <a:buSzPts val="1100"/>
              <a:buFont typeface="Montserrat"/>
              <a:buNone/>
            </a:pPr>
            <a:r>
              <a:rPr lang="en" sz="1200">
                <a:solidFill>
                  <a:srgbClr val="004C97"/>
                </a:solidFill>
                <a:latin typeface="Montserrat"/>
                <a:ea typeface="Montserrat"/>
                <a:cs typeface="Montserrat"/>
                <a:sym typeface="Montserrat"/>
              </a:rPr>
              <a:t>CCOs have been directed </a:t>
            </a:r>
            <a:br>
              <a:rPr lang="en" sz="1200">
                <a:solidFill>
                  <a:srgbClr val="004C97"/>
                </a:solidFill>
                <a:latin typeface="Montserrat"/>
                <a:ea typeface="Montserrat"/>
                <a:cs typeface="Montserrat"/>
                <a:sym typeface="Montserrat"/>
              </a:rPr>
            </a:br>
            <a:r>
              <a:rPr lang="en" sz="1200">
                <a:solidFill>
                  <a:srgbClr val="004C97"/>
                </a:solidFill>
                <a:latin typeface="Montserrat"/>
                <a:ea typeface="Montserrat"/>
                <a:cs typeface="Montserrat"/>
                <a:sym typeface="Montserrat"/>
              </a:rPr>
              <a:t>to reimburse telemedicine services on par with in-person services</a:t>
            </a:r>
            <a:endParaRPr sz="1200">
              <a:solidFill>
                <a:srgbClr val="004C97"/>
              </a:solidFill>
              <a:latin typeface="Montserrat"/>
              <a:ea typeface="Montserrat"/>
              <a:cs typeface="Montserrat"/>
              <a:sym typeface="Montserrat"/>
            </a:endParaRPr>
          </a:p>
        </p:txBody>
      </p:sp>
      <p:sp>
        <p:nvSpPr>
          <p:cNvPr id="385" name="Google Shape;385;p58"/>
          <p:cNvSpPr txBox="1"/>
          <p:nvPr/>
        </p:nvSpPr>
        <p:spPr>
          <a:xfrm>
            <a:off x="1192000" y="3140020"/>
            <a:ext cx="1330500" cy="73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lt1"/>
              </a:buClr>
              <a:buSzPts val="1100"/>
              <a:buFont typeface="Montserrat"/>
              <a:buNone/>
            </a:pPr>
            <a:r>
              <a:rPr lang="en" sz="1000">
                <a:solidFill>
                  <a:schemeClr val="dk2"/>
                </a:solidFill>
                <a:latin typeface="Montserrat"/>
                <a:ea typeface="Montserrat"/>
                <a:cs typeface="Montserrat"/>
                <a:sym typeface="Montserrat"/>
              </a:rPr>
              <a:t>Guided by</a:t>
            </a:r>
            <a:br>
              <a:rPr lang="en" sz="1000">
                <a:solidFill>
                  <a:schemeClr val="dk2"/>
                </a:solidFill>
                <a:latin typeface="Montserrat"/>
                <a:ea typeface="Montserrat"/>
                <a:cs typeface="Montserrat"/>
                <a:sym typeface="Montserrat"/>
              </a:rPr>
            </a:br>
            <a:r>
              <a:rPr lang="en" sz="1000">
                <a:solidFill>
                  <a:schemeClr val="dk2"/>
                </a:solidFill>
                <a:latin typeface="Montserrat"/>
                <a:ea typeface="Montserrat"/>
                <a:cs typeface="Montserrat"/>
                <a:sym typeface="Montserrat"/>
              </a:rPr>
              <a:t> </a:t>
            </a:r>
            <a:r>
              <a:rPr lang="en" sz="1000" u="sng">
                <a:solidFill>
                  <a:srgbClr val="118987"/>
                </a:solidFill>
                <a:latin typeface="Montserrat"/>
                <a:ea typeface="Montserrat"/>
                <a:cs typeface="Montserrat"/>
                <a:sym typeface="Montserrat"/>
                <a:hlinkClick r:id="rId3"/>
              </a:rPr>
              <a:t>HERC Guideline Note A5</a:t>
            </a:r>
            <a:endParaRPr sz="1000">
              <a:solidFill>
                <a:srgbClr val="118987"/>
              </a:solidFill>
              <a:latin typeface="Montserrat"/>
              <a:ea typeface="Montserrat"/>
              <a:cs typeface="Montserrat"/>
              <a:sym typeface="Montserrat"/>
            </a:endParaRPr>
          </a:p>
        </p:txBody>
      </p:sp>
      <p:sp>
        <p:nvSpPr>
          <p:cNvPr id="386" name="Google Shape;386;p58"/>
          <p:cNvSpPr txBox="1"/>
          <p:nvPr/>
        </p:nvSpPr>
        <p:spPr>
          <a:xfrm>
            <a:off x="6472407" y="2869500"/>
            <a:ext cx="1628700" cy="73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Billing rules (place of service, modifiers) may vary by CCO</a:t>
            </a:r>
            <a:endParaRPr sz="10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5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Reimbursement rates </a:t>
            </a:r>
            <a:br>
              <a:rPr lang="en" sz="1000">
                <a:solidFill>
                  <a:schemeClr val="dk2"/>
                </a:solidFill>
                <a:latin typeface="Montserrat"/>
                <a:ea typeface="Montserrat"/>
                <a:cs typeface="Montserrat"/>
                <a:sym typeface="Montserrat"/>
              </a:rPr>
            </a:br>
            <a:r>
              <a:rPr lang="en" sz="1000">
                <a:solidFill>
                  <a:schemeClr val="dk2"/>
                </a:solidFill>
                <a:latin typeface="Montserrat"/>
                <a:ea typeface="Montserrat"/>
                <a:cs typeface="Montserrat"/>
                <a:sym typeface="Montserrat"/>
              </a:rPr>
              <a:t>will vary</a:t>
            </a:r>
            <a:endParaRPr sz="1000">
              <a:solidFill>
                <a:schemeClr val="dk2"/>
              </a:solidFill>
              <a:latin typeface="Montserrat"/>
              <a:ea typeface="Montserrat"/>
              <a:cs typeface="Montserrat"/>
              <a:sym typeface="Montserrat"/>
            </a:endParaRPr>
          </a:p>
          <a:p>
            <a:pPr indent="0" lvl="0" marL="0" rtl="0" algn="ctr">
              <a:spcBef>
                <a:spcPts val="0"/>
              </a:spcBef>
              <a:spcAft>
                <a:spcPts val="0"/>
              </a:spcAft>
              <a:buClr>
                <a:schemeClr val="lt1"/>
              </a:buClr>
              <a:buSzPts val="1100"/>
              <a:buFont typeface="Montserrat"/>
              <a:buNone/>
            </a:pPr>
            <a:r>
              <a:t/>
            </a:r>
            <a:endParaRPr sz="1000">
              <a:solidFill>
                <a:schemeClr val="dk2"/>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Billing for Telemedicine</a:t>
            </a:r>
            <a:endParaRPr b="1" sz="2300">
              <a:solidFill>
                <a:schemeClr val="accent1"/>
              </a:solidFill>
              <a:latin typeface="Montserrat"/>
              <a:ea typeface="Montserrat"/>
              <a:cs typeface="Montserrat"/>
              <a:sym typeface="Montserrat"/>
            </a:endParaRPr>
          </a:p>
        </p:txBody>
      </p:sp>
      <p:sp>
        <p:nvSpPr>
          <p:cNvPr id="392" name="Google Shape;392;p59"/>
          <p:cNvSpPr txBox="1"/>
          <p:nvPr/>
        </p:nvSpPr>
        <p:spPr>
          <a:xfrm>
            <a:off x="792088" y="2532526"/>
            <a:ext cx="2130300" cy="44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200">
                <a:solidFill>
                  <a:schemeClr val="dk2"/>
                </a:solidFill>
                <a:latin typeface="Montserrat"/>
                <a:ea typeface="Montserrat"/>
                <a:cs typeface="Montserrat"/>
                <a:sym typeface="Montserrat"/>
              </a:rPr>
              <a:t>Use ordinary in-person codes with appropriate place of service/modifier for synchronous audio/video (A/V) or telephone (audio)</a:t>
            </a:r>
            <a:endParaRPr sz="1200">
              <a:solidFill>
                <a:schemeClr val="dk2"/>
              </a:solidFill>
              <a:latin typeface="Montserrat"/>
              <a:ea typeface="Montserrat"/>
              <a:cs typeface="Montserrat"/>
              <a:sym typeface="Montserrat"/>
            </a:endParaRPr>
          </a:p>
        </p:txBody>
      </p:sp>
      <p:sp>
        <p:nvSpPr>
          <p:cNvPr id="393" name="Google Shape;393;p59"/>
          <p:cNvSpPr txBox="1"/>
          <p:nvPr/>
        </p:nvSpPr>
        <p:spPr>
          <a:xfrm>
            <a:off x="3506790" y="2532526"/>
            <a:ext cx="2130300" cy="44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200">
                <a:solidFill>
                  <a:schemeClr val="dk2"/>
                </a:solidFill>
                <a:latin typeface="Montserrat"/>
                <a:ea typeface="Montserrat"/>
                <a:cs typeface="Montserrat"/>
                <a:sym typeface="Montserrat"/>
              </a:rPr>
              <a:t>Use “telephone” codes</a:t>
            </a:r>
            <a:endParaRPr sz="1200">
              <a:solidFill>
                <a:schemeClr val="dk2"/>
              </a:solidFill>
              <a:latin typeface="Montserrat"/>
              <a:ea typeface="Montserrat"/>
              <a:cs typeface="Montserrat"/>
              <a:sym typeface="Montserrat"/>
            </a:endParaRPr>
          </a:p>
        </p:txBody>
      </p:sp>
      <p:sp>
        <p:nvSpPr>
          <p:cNvPr id="394" name="Google Shape;394;p59"/>
          <p:cNvSpPr txBox="1"/>
          <p:nvPr/>
        </p:nvSpPr>
        <p:spPr>
          <a:xfrm>
            <a:off x="6269625" y="2532525"/>
            <a:ext cx="1979100" cy="732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200">
                <a:solidFill>
                  <a:schemeClr val="dk2"/>
                </a:solidFill>
                <a:latin typeface="Montserrat"/>
                <a:ea typeface="Montserrat"/>
                <a:cs typeface="Montserrat"/>
                <a:sym typeface="Montserrat"/>
              </a:rPr>
              <a:t>Use virtual check-in codes (phone or A/V)</a:t>
            </a:r>
            <a:endParaRPr sz="1200">
              <a:solidFill>
                <a:schemeClr val="dk2"/>
              </a:solidFill>
              <a:latin typeface="Montserrat"/>
              <a:ea typeface="Montserrat"/>
              <a:cs typeface="Montserrat"/>
              <a:sym typeface="Montserrat"/>
            </a:endParaRPr>
          </a:p>
        </p:txBody>
      </p:sp>
      <p:sp>
        <p:nvSpPr>
          <p:cNvPr id="395" name="Google Shape;395;p59"/>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Several methods (You have options!)</a:t>
            </a:r>
            <a:endParaRPr sz="1100">
              <a:latin typeface="Montserrat"/>
              <a:ea typeface="Montserrat"/>
              <a:cs typeface="Montserrat"/>
              <a:sym typeface="Montserrat"/>
            </a:endParaRPr>
          </a:p>
        </p:txBody>
      </p:sp>
      <p:sp>
        <p:nvSpPr>
          <p:cNvPr id="396" name="Google Shape;396;p59"/>
          <p:cNvSpPr/>
          <p:nvPr/>
        </p:nvSpPr>
        <p:spPr>
          <a:xfrm>
            <a:off x="1521562" y="1684725"/>
            <a:ext cx="671400" cy="671400"/>
          </a:xfrm>
          <a:prstGeom prst="ellipse">
            <a:avLst/>
          </a:prstGeom>
          <a:solidFill>
            <a:srgbClr val="FFFFFF"/>
          </a:solidFill>
          <a:ln cap="flat" cmpd="sng" w="28575">
            <a:solidFill>
              <a:srgbClr val="004C97"/>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97" name="Google Shape;397;p59"/>
          <p:cNvSpPr txBox="1"/>
          <p:nvPr/>
        </p:nvSpPr>
        <p:spPr>
          <a:xfrm>
            <a:off x="1521562" y="1866130"/>
            <a:ext cx="671400" cy="3180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1</a:t>
            </a:r>
            <a:endParaRPr/>
          </a:p>
        </p:txBody>
      </p:sp>
      <p:sp>
        <p:nvSpPr>
          <p:cNvPr id="398" name="Google Shape;398;p59"/>
          <p:cNvSpPr/>
          <p:nvPr/>
        </p:nvSpPr>
        <p:spPr>
          <a:xfrm>
            <a:off x="4236306" y="1684725"/>
            <a:ext cx="671400" cy="671400"/>
          </a:xfrm>
          <a:prstGeom prst="ellipse">
            <a:avLst/>
          </a:prstGeom>
          <a:solidFill>
            <a:srgbClr val="FFFFFF"/>
          </a:solidFill>
          <a:ln cap="flat" cmpd="sng" w="28575">
            <a:solidFill>
              <a:srgbClr val="004C97"/>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399" name="Google Shape;399;p59"/>
          <p:cNvSpPr txBox="1"/>
          <p:nvPr/>
        </p:nvSpPr>
        <p:spPr>
          <a:xfrm>
            <a:off x="4236306" y="1866130"/>
            <a:ext cx="671400" cy="3180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2</a:t>
            </a:r>
            <a:endParaRPr/>
          </a:p>
        </p:txBody>
      </p:sp>
      <p:sp>
        <p:nvSpPr>
          <p:cNvPr id="400" name="Google Shape;400;p59"/>
          <p:cNvSpPr/>
          <p:nvPr/>
        </p:nvSpPr>
        <p:spPr>
          <a:xfrm>
            <a:off x="6923487" y="1684725"/>
            <a:ext cx="671400" cy="671400"/>
          </a:xfrm>
          <a:prstGeom prst="ellipse">
            <a:avLst/>
          </a:prstGeom>
          <a:solidFill>
            <a:srgbClr val="FFFFFF"/>
          </a:solidFill>
          <a:ln cap="flat" cmpd="sng" w="28575">
            <a:solidFill>
              <a:srgbClr val="004C97"/>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401" name="Google Shape;401;p59"/>
          <p:cNvSpPr txBox="1"/>
          <p:nvPr/>
        </p:nvSpPr>
        <p:spPr>
          <a:xfrm>
            <a:off x="6923487" y="1866130"/>
            <a:ext cx="671400" cy="3180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rgbClr val="00549F"/>
                </a:solidFill>
                <a:latin typeface="Montserrat"/>
                <a:ea typeface="Montserrat"/>
                <a:cs typeface="Montserrat"/>
                <a:sym typeface="Montserrat"/>
              </a:rPr>
              <a:t>3</a:t>
            </a:r>
            <a:endParaRPr/>
          </a:p>
        </p:txBody>
      </p:sp>
      <p:sp>
        <p:nvSpPr>
          <p:cNvPr id="402" name="Google Shape;402;p59"/>
          <p:cNvSpPr txBox="1"/>
          <p:nvPr/>
        </p:nvSpPr>
        <p:spPr>
          <a:xfrm>
            <a:off x="3506800" y="3217554"/>
            <a:ext cx="2130300" cy="6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Montserrat"/>
              <a:buNone/>
            </a:pPr>
            <a:r>
              <a:rPr lang="en" sz="1200">
                <a:solidFill>
                  <a:schemeClr val="dk2"/>
                </a:solidFill>
                <a:latin typeface="Montserrat"/>
                <a:ea typeface="Montserrat"/>
                <a:cs typeface="Montserrat"/>
                <a:sym typeface="Montserrat"/>
              </a:rPr>
              <a:t>Use “online” or “online digital” codes for patient portal or similar services</a:t>
            </a:r>
            <a:endParaRPr sz="1200">
              <a:solidFill>
                <a:schemeClr val="dk2"/>
              </a:solidFill>
              <a:latin typeface="Montserrat"/>
              <a:ea typeface="Montserrat"/>
              <a:cs typeface="Montserrat"/>
              <a:sym typeface="Montserrat"/>
            </a:endParaRPr>
          </a:p>
        </p:txBody>
      </p:sp>
      <p:sp>
        <p:nvSpPr>
          <p:cNvPr id="403" name="Google Shape;403;p59"/>
          <p:cNvSpPr txBox="1"/>
          <p:nvPr/>
        </p:nvSpPr>
        <p:spPr>
          <a:xfrm>
            <a:off x="4236306" y="2826530"/>
            <a:ext cx="671400" cy="318000"/>
          </a:xfrm>
          <a:prstGeom prst="rect">
            <a:avLst/>
          </a:prstGeom>
          <a:noFill/>
          <a:ln>
            <a:noFill/>
          </a:ln>
        </p:spPr>
        <p:txBody>
          <a:bodyPr anchorCtr="0" anchor="t" bIns="51425" lIns="51425" spcFirstLastPara="1" rIns="51425" wrap="square" tIns="51425">
            <a:noAutofit/>
          </a:bodyPr>
          <a:lstStyle/>
          <a:p>
            <a:pPr indent="0" lvl="0" marL="0" marR="0" rtl="0" algn="ctr">
              <a:lnSpc>
                <a:spcPct val="100000"/>
              </a:lnSpc>
              <a:spcBef>
                <a:spcPts val="0"/>
              </a:spcBef>
              <a:spcAft>
                <a:spcPts val="0"/>
              </a:spcAft>
              <a:buClr>
                <a:srgbClr val="00549F"/>
              </a:buClr>
              <a:buSzPts val="2900"/>
              <a:buFont typeface="Montserrat"/>
              <a:buNone/>
            </a:pPr>
            <a:r>
              <a:rPr b="1" lang="en">
                <a:solidFill>
                  <a:schemeClr val="dk2"/>
                </a:solidFill>
                <a:latin typeface="Montserrat"/>
                <a:ea typeface="Montserrat"/>
                <a:cs typeface="Montserrat"/>
                <a:sym typeface="Montserrat"/>
              </a:rPr>
              <a:t>OR</a:t>
            </a: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0"/>
          <p:cNvSpPr/>
          <p:nvPr/>
        </p:nvSpPr>
        <p:spPr>
          <a:xfrm>
            <a:off x="4818815" y="975725"/>
            <a:ext cx="3496500" cy="34965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409" name="Google Shape;409;p60"/>
          <p:cNvSpPr/>
          <p:nvPr/>
        </p:nvSpPr>
        <p:spPr>
          <a:xfrm>
            <a:off x="828588" y="975725"/>
            <a:ext cx="3496500" cy="3496500"/>
          </a:xfrm>
          <a:prstGeom prst="ellipse">
            <a:avLst/>
          </a:prstGeom>
          <a:solidFill>
            <a:srgbClr val="FFFFFF"/>
          </a:solidFill>
          <a:ln cap="flat" cmpd="sng" w="9525">
            <a:solidFill>
              <a:srgbClr val="DDDDDD"/>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757892"/>
              </a:buClr>
              <a:buSzPts val="1100"/>
              <a:buFont typeface="Arial"/>
              <a:buNone/>
            </a:pPr>
            <a:r>
              <a:t/>
            </a:r>
            <a:endParaRPr b="1" i="0" sz="1100" u="none" cap="none" strike="noStrike">
              <a:solidFill>
                <a:srgbClr val="757892"/>
              </a:solidFill>
              <a:latin typeface="Arial"/>
              <a:ea typeface="Arial"/>
              <a:cs typeface="Arial"/>
              <a:sym typeface="Arial"/>
            </a:endParaRPr>
          </a:p>
        </p:txBody>
      </p:sp>
      <p:sp>
        <p:nvSpPr>
          <p:cNvPr id="410" name="Google Shape;410;p60"/>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Modifier CR &amp; Condition Code DR</a:t>
            </a:r>
            <a:endParaRPr b="1" sz="2300">
              <a:solidFill>
                <a:schemeClr val="accent1"/>
              </a:solidFill>
              <a:latin typeface="Montserrat"/>
              <a:ea typeface="Montserrat"/>
              <a:cs typeface="Montserrat"/>
              <a:sym typeface="Montserrat"/>
            </a:endParaRPr>
          </a:p>
        </p:txBody>
      </p:sp>
      <p:sp>
        <p:nvSpPr>
          <p:cNvPr id="411" name="Google Shape;411;p60"/>
          <p:cNvSpPr txBox="1"/>
          <p:nvPr/>
        </p:nvSpPr>
        <p:spPr>
          <a:xfrm>
            <a:off x="952650" y="1970825"/>
            <a:ext cx="3248400" cy="150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For COVID-19-related services, use:</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Modifier CR for professional claims (in addition to other appropriate modifiers)</a:t>
            </a:r>
            <a:endParaRPr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Condition code DR for institutional claims</a:t>
            </a:r>
            <a:endParaRPr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200">
              <a:solidFill>
                <a:schemeClr val="dk2"/>
              </a:solidFill>
              <a:latin typeface="Montserrat"/>
              <a:ea typeface="Montserrat"/>
              <a:cs typeface="Montserrat"/>
              <a:sym typeface="Montserrat"/>
            </a:endParaRPr>
          </a:p>
        </p:txBody>
      </p:sp>
      <p:sp>
        <p:nvSpPr>
          <p:cNvPr id="412" name="Google Shape;412;p60"/>
          <p:cNvSpPr txBox="1"/>
          <p:nvPr/>
        </p:nvSpPr>
        <p:spPr>
          <a:xfrm>
            <a:off x="4944075" y="1970825"/>
            <a:ext cx="3246000" cy="150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Use CR/DR: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If reason for telemedicine visit is for prevention of COVID-19 exposure </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(provider or patient)</a:t>
            </a:r>
            <a:endParaRPr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For any assessment/treatment of COVID-19 (suspected or actual)</a:t>
            </a:r>
            <a:endParaRPr sz="1100">
              <a:solidFill>
                <a:schemeClr val="dk2"/>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1"/>
          <p:cNvSpPr/>
          <p:nvPr/>
        </p:nvSpPr>
        <p:spPr>
          <a:xfrm>
            <a:off x="4760124" y="1145875"/>
            <a:ext cx="40455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18" name="Google Shape;418;p61"/>
          <p:cNvSpPr txBox="1"/>
          <p:nvPr/>
        </p:nvSpPr>
        <p:spPr>
          <a:xfrm>
            <a:off x="12854" y="6"/>
            <a:ext cx="9118200" cy="8382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Clr>
                <a:schemeClr val="accent1"/>
              </a:buClr>
              <a:buSzPts val="2300"/>
              <a:buFont typeface="Montserrat"/>
              <a:buNone/>
            </a:pPr>
            <a:r>
              <a:rPr b="1" lang="en" sz="2300">
                <a:solidFill>
                  <a:schemeClr val="accent1"/>
                </a:solidFill>
                <a:latin typeface="Montserrat"/>
                <a:ea typeface="Montserrat"/>
                <a:cs typeface="Montserrat"/>
                <a:sym typeface="Montserrat"/>
              </a:rPr>
              <a:t>Consent, HIPAA and 42 CFR Part 2</a:t>
            </a:r>
            <a:endParaRPr b="1" sz="2300">
              <a:solidFill>
                <a:schemeClr val="accent1"/>
              </a:solidFill>
              <a:latin typeface="Montserrat"/>
              <a:ea typeface="Montserrat"/>
              <a:cs typeface="Montserrat"/>
              <a:sym typeface="Montserrat"/>
            </a:endParaRPr>
          </a:p>
        </p:txBody>
      </p:sp>
      <p:sp>
        <p:nvSpPr>
          <p:cNvPr id="419" name="Google Shape;419;p61"/>
          <p:cNvSpPr/>
          <p:nvPr/>
        </p:nvSpPr>
        <p:spPr>
          <a:xfrm>
            <a:off x="424300" y="1145875"/>
            <a:ext cx="40455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20" name="Google Shape;420;p61"/>
          <p:cNvSpPr txBox="1"/>
          <p:nvPr/>
        </p:nvSpPr>
        <p:spPr>
          <a:xfrm>
            <a:off x="530500" y="1233815"/>
            <a:ext cx="3730500" cy="275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accent1"/>
                </a:solidFill>
                <a:latin typeface="Montserrat"/>
                <a:ea typeface="Montserrat"/>
                <a:cs typeface="Montserrat"/>
                <a:sym typeface="Montserrat"/>
              </a:rPr>
              <a:t>Obtaining consent/approval:</a:t>
            </a:r>
            <a:endParaRPr b="1" sz="1200">
              <a:solidFill>
                <a:schemeClr val="accen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Verbal consent to receive services is acceptable during COVID-19 emergency</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Disclose any relevant cost-sharing</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No cost-sharing for OHP</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Clearly document in the patient record</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Advisable to also mail consent documents with a SASE or obtain written consent using patient portals (electronic signature OK) </a:t>
            </a:r>
            <a:endParaRPr sz="1100">
              <a:solidFill>
                <a:schemeClr val="dk2"/>
              </a:solidFill>
              <a:latin typeface="Montserrat"/>
              <a:ea typeface="Montserrat"/>
              <a:cs typeface="Montserrat"/>
              <a:sym typeface="Montserrat"/>
            </a:endParaRPr>
          </a:p>
        </p:txBody>
      </p:sp>
      <p:sp>
        <p:nvSpPr>
          <p:cNvPr id="421" name="Google Shape;421;p61"/>
          <p:cNvSpPr txBox="1"/>
          <p:nvPr/>
        </p:nvSpPr>
        <p:spPr>
          <a:xfrm>
            <a:off x="4930900" y="1233814"/>
            <a:ext cx="3586800" cy="312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accent1"/>
                </a:solidFill>
                <a:latin typeface="Montserrat"/>
                <a:ea typeface="Montserrat"/>
                <a:cs typeface="Montserrat"/>
                <a:sym typeface="Montserrat"/>
              </a:rPr>
              <a:t>Release of information</a:t>
            </a:r>
            <a:r>
              <a:rPr b="1" lang="en" sz="1200">
                <a:solidFill>
                  <a:schemeClr val="dk2"/>
                </a:solidFill>
                <a:latin typeface="Montserrat"/>
                <a:ea typeface="Montserrat"/>
                <a:cs typeface="Montserrat"/>
                <a:sym typeface="Montserrat"/>
              </a:rPr>
              <a:t> </a:t>
            </a:r>
            <a:endParaRPr b="1" sz="12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12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For 42 CFR Part 2 (substance use disorder), </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see </a:t>
            </a:r>
            <a:r>
              <a:rPr lang="en" sz="1100" u="sng">
                <a:solidFill>
                  <a:srgbClr val="118987"/>
                </a:solidFill>
                <a:latin typeface="Montserrat"/>
                <a:ea typeface="Montserrat"/>
                <a:cs typeface="Montserrat"/>
                <a:sym typeface="Montserrat"/>
                <a:hlinkClick r:id="rId3"/>
              </a:rPr>
              <a:t>SAMHSA Guidance</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General HIPAA privacy rules still apply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Use HIPAA-compliant platforms if at all possible…however, </a:t>
            </a:r>
            <a:endParaRPr b="1"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HHS recently stated providers “may use” Zoom, FaceTime, iMessage, Skype, Google Hangouts, Facebook Messenger during the PHE and may not face enforcement </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(keep checking HHS guidance on HIPAA)</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Use same level of documentation as </a:t>
            </a:r>
            <a:br>
              <a:rPr lang="en" sz="1100">
                <a:solidFill>
                  <a:schemeClr val="dk2"/>
                </a:solidFill>
                <a:latin typeface="Montserrat"/>
                <a:ea typeface="Montserrat"/>
                <a:cs typeface="Montserrat"/>
                <a:sym typeface="Montserrat"/>
              </a:rPr>
            </a:br>
            <a:r>
              <a:rPr lang="en" sz="1100">
                <a:solidFill>
                  <a:schemeClr val="dk2"/>
                </a:solidFill>
                <a:latin typeface="Montserrat"/>
                <a:ea typeface="Montserrat"/>
                <a:cs typeface="Montserrat"/>
                <a:sym typeface="Montserrat"/>
              </a:rPr>
              <a:t>in-person visit (e.g., SOAP charting)</a:t>
            </a:r>
            <a:endParaRPr sz="1100">
              <a:solidFill>
                <a:schemeClr val="dk2"/>
              </a:solidFill>
              <a:latin typeface="Montserrat"/>
              <a:ea typeface="Montserrat"/>
              <a:cs typeface="Montserrat"/>
              <a:sym typeface="Montserrat"/>
            </a:endParaRPr>
          </a:p>
        </p:txBody>
      </p:sp>
      <p:sp>
        <p:nvSpPr>
          <p:cNvPr id="422" name="Google Shape;422;p61"/>
          <p:cNvSpPr/>
          <p:nvPr/>
        </p:nvSpPr>
        <p:spPr>
          <a:xfrm>
            <a:off x="2375950" y="2204525"/>
            <a:ext cx="39600" cy="3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1"/>
          <p:cNvSpPr/>
          <p:nvPr/>
        </p:nvSpPr>
        <p:spPr>
          <a:xfrm>
            <a:off x="2375950" y="2775975"/>
            <a:ext cx="39600" cy="3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1"/>
          <p:cNvSpPr/>
          <p:nvPr/>
        </p:nvSpPr>
        <p:spPr>
          <a:xfrm>
            <a:off x="2375950" y="3156575"/>
            <a:ext cx="39600" cy="3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1"/>
          <p:cNvSpPr/>
          <p:nvPr/>
        </p:nvSpPr>
        <p:spPr>
          <a:xfrm>
            <a:off x="6763075" y="2365036"/>
            <a:ext cx="39600" cy="3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1"/>
          <p:cNvSpPr/>
          <p:nvPr/>
        </p:nvSpPr>
        <p:spPr>
          <a:xfrm>
            <a:off x="6763075" y="3931461"/>
            <a:ext cx="39600" cy="3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2"/>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32" name="Google Shape;432;p62"/>
          <p:cNvSpPr txBox="1"/>
          <p:nvPr/>
        </p:nvSpPr>
        <p:spPr>
          <a:xfrm>
            <a:off x="1891300" y="1476950"/>
            <a:ext cx="5361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Title VI of the Civil Rights Act of 1964, Section 1557 of the Affordable Care Act, and the corresponding Code of Federal Regulation (CFR) 45 CFR Part 92 (Section 1557) all require meaningful access to services</a:t>
            </a:r>
            <a:endParaRPr b="1" sz="1200">
              <a:solidFill>
                <a:schemeClr val="dk2"/>
              </a:solidFill>
              <a:latin typeface="Montserrat"/>
              <a:ea typeface="Montserrat"/>
              <a:cs typeface="Montserrat"/>
              <a:sym typeface="Montserrat"/>
            </a:endParaRPr>
          </a:p>
        </p:txBody>
      </p:sp>
      <p:sp>
        <p:nvSpPr>
          <p:cNvPr id="433" name="Google Shape;433;p62"/>
          <p:cNvSpPr txBox="1"/>
          <p:nvPr/>
        </p:nvSpPr>
        <p:spPr>
          <a:xfrm>
            <a:off x="1733950" y="2458325"/>
            <a:ext cx="5676300" cy="59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Remove barriers to meaningful access and ensure that telemedicine modalities preserve the quality of interpretation services by:</a:t>
            </a:r>
            <a:endParaRPr sz="1200">
              <a:solidFill>
                <a:schemeClr val="dk2"/>
              </a:solidFill>
              <a:latin typeface="Montserrat"/>
              <a:ea typeface="Montserrat"/>
              <a:cs typeface="Montserrat"/>
              <a:sym typeface="Montserrat"/>
            </a:endParaRPr>
          </a:p>
        </p:txBody>
      </p:sp>
      <p:sp>
        <p:nvSpPr>
          <p:cNvPr id="434" name="Google Shape;434;p62"/>
          <p:cNvSpPr txBox="1"/>
          <p:nvPr/>
        </p:nvSpPr>
        <p:spPr>
          <a:xfrm>
            <a:off x="93" y="433476"/>
            <a:ext cx="9144000" cy="403800"/>
          </a:xfrm>
          <a:prstGeom prst="rect">
            <a:avLst/>
          </a:prstGeom>
          <a:noFill/>
          <a:ln>
            <a:noFill/>
          </a:ln>
        </p:spPr>
        <p:txBody>
          <a:bodyPr anchorCtr="0" anchor="ctr" bIns="25675" lIns="25675" spcFirstLastPara="1" rIns="25675" wrap="square" tIns="25675">
            <a:noAutofit/>
          </a:bodyPr>
          <a:lstStyle/>
          <a:p>
            <a:pPr indent="0" lvl="0" marL="0" rtl="0" algn="ctr">
              <a:lnSpc>
                <a:spcPct val="90000"/>
              </a:lnSpc>
              <a:spcBef>
                <a:spcPts val="0"/>
              </a:spcBef>
              <a:spcAft>
                <a:spcPts val="0"/>
              </a:spcAft>
              <a:buClr>
                <a:schemeClr val="dk1"/>
              </a:buClr>
              <a:buSzPts val="1100"/>
              <a:buFont typeface="Arial"/>
              <a:buNone/>
            </a:pPr>
            <a:r>
              <a:rPr b="1" lang="en" sz="2300">
                <a:solidFill>
                  <a:schemeClr val="accent1"/>
                </a:solidFill>
                <a:latin typeface="Montserrat"/>
                <a:ea typeface="Montserrat"/>
                <a:cs typeface="Montserrat"/>
                <a:sym typeface="Montserrat"/>
              </a:rPr>
              <a:t>Compliance with Spoken and Sign Language Interpretation Requirements</a:t>
            </a:r>
            <a:endParaRPr b="1" sz="2300">
              <a:solidFill>
                <a:srgbClr val="004C97"/>
              </a:solidFill>
              <a:latin typeface="Montserrat"/>
              <a:ea typeface="Montserrat"/>
              <a:cs typeface="Montserrat"/>
              <a:sym typeface="Montserrat"/>
            </a:endParaRPr>
          </a:p>
        </p:txBody>
      </p:sp>
      <p:sp>
        <p:nvSpPr>
          <p:cNvPr id="435" name="Google Shape;435;p62"/>
          <p:cNvSpPr txBox="1"/>
          <p:nvPr/>
        </p:nvSpPr>
        <p:spPr>
          <a:xfrm>
            <a:off x="1820325" y="3294600"/>
            <a:ext cx="1582500" cy="95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Using qualified and certified health care interpreters</a:t>
            </a:r>
            <a:endParaRPr sz="1000">
              <a:solidFill>
                <a:schemeClr val="dk2"/>
              </a:solidFill>
              <a:latin typeface="Montserrat"/>
              <a:ea typeface="Montserrat"/>
              <a:cs typeface="Montserrat"/>
              <a:sym typeface="Montserrat"/>
            </a:endParaRPr>
          </a:p>
        </p:txBody>
      </p:sp>
      <p:sp>
        <p:nvSpPr>
          <p:cNvPr id="436" name="Google Shape;436;p62"/>
          <p:cNvSpPr txBox="1"/>
          <p:nvPr/>
        </p:nvSpPr>
        <p:spPr>
          <a:xfrm>
            <a:off x="3760150" y="3294600"/>
            <a:ext cx="1623900" cy="95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Adhering to the standard practices for choosing and working with telephonic interpreters </a:t>
            </a:r>
            <a:endParaRPr sz="1000">
              <a:solidFill>
                <a:schemeClr val="dk2"/>
              </a:solidFill>
              <a:latin typeface="Montserrat"/>
              <a:ea typeface="Montserrat"/>
              <a:cs typeface="Montserrat"/>
              <a:sym typeface="Montserrat"/>
            </a:endParaRPr>
          </a:p>
        </p:txBody>
      </p:sp>
      <p:sp>
        <p:nvSpPr>
          <p:cNvPr id="437" name="Google Shape;437;p62"/>
          <p:cNvSpPr txBox="1"/>
          <p:nvPr/>
        </p:nvSpPr>
        <p:spPr>
          <a:xfrm>
            <a:off x="5741375" y="3294600"/>
            <a:ext cx="1582500" cy="95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Verifying that the quality for all video remote interpretation services comply with ASL VRI requirements</a:t>
            </a:r>
            <a:endParaRPr sz="1000">
              <a:solidFill>
                <a:schemeClr val="dk2"/>
              </a:solidFill>
              <a:latin typeface="Montserrat"/>
              <a:ea typeface="Montserrat"/>
              <a:cs typeface="Montserrat"/>
              <a:sym typeface="Montserrat"/>
            </a:endParaRPr>
          </a:p>
        </p:txBody>
      </p:sp>
      <p:sp>
        <p:nvSpPr>
          <p:cNvPr id="438" name="Google Shape;438;p62"/>
          <p:cNvSpPr/>
          <p:nvPr/>
        </p:nvSpPr>
        <p:spPr>
          <a:xfrm>
            <a:off x="2571975" y="3215442"/>
            <a:ext cx="79200" cy="79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2"/>
          <p:cNvSpPr/>
          <p:nvPr/>
        </p:nvSpPr>
        <p:spPr>
          <a:xfrm>
            <a:off x="4532500" y="3215442"/>
            <a:ext cx="79200" cy="79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2"/>
          <p:cNvSpPr/>
          <p:nvPr/>
        </p:nvSpPr>
        <p:spPr>
          <a:xfrm>
            <a:off x="6493025" y="3215442"/>
            <a:ext cx="79200" cy="79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3"/>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46" name="Google Shape;446;p63"/>
          <p:cNvSpPr txBox="1"/>
          <p:nvPr/>
        </p:nvSpPr>
        <p:spPr>
          <a:xfrm>
            <a:off x="1996200" y="2729515"/>
            <a:ext cx="5151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For the most up-to-date information visit </a:t>
            </a:r>
            <a:br>
              <a:rPr b="1" lang="en" sz="1100">
                <a:solidFill>
                  <a:schemeClr val="dk2"/>
                </a:solidFill>
                <a:latin typeface="Montserrat"/>
                <a:ea typeface="Montserrat"/>
                <a:cs typeface="Montserrat"/>
                <a:sym typeface="Montserrat"/>
              </a:rPr>
            </a:br>
            <a:r>
              <a:rPr b="1" lang="en" sz="1100">
                <a:solidFill>
                  <a:schemeClr val="dk2"/>
                </a:solidFill>
                <a:latin typeface="Montserrat"/>
                <a:ea typeface="Montserrat"/>
                <a:cs typeface="Montserrat"/>
                <a:sym typeface="Montserrat"/>
              </a:rPr>
              <a:t>the OHP Partners COVID Page</a:t>
            </a:r>
            <a:endParaRPr b="1" sz="1100">
              <a:solidFill>
                <a:schemeClr val="dk2"/>
              </a:solidFill>
              <a:latin typeface="Montserrat"/>
              <a:ea typeface="Montserrat"/>
              <a:cs typeface="Montserrat"/>
              <a:sym typeface="Montserrat"/>
            </a:endParaRPr>
          </a:p>
        </p:txBody>
      </p:sp>
      <p:sp>
        <p:nvSpPr>
          <p:cNvPr id="447" name="Google Shape;447;p63"/>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Most up-to-date Information</a:t>
            </a:r>
            <a:endParaRPr b="1" sz="2300">
              <a:solidFill>
                <a:srgbClr val="004C97"/>
              </a:solidFill>
              <a:latin typeface="Montserrat"/>
              <a:ea typeface="Montserrat"/>
              <a:cs typeface="Montserrat"/>
              <a:sym typeface="Montserrat"/>
            </a:endParaRPr>
          </a:p>
        </p:txBody>
      </p:sp>
      <p:sp>
        <p:nvSpPr>
          <p:cNvPr id="448" name="Google Shape;448;p63"/>
          <p:cNvSpPr txBox="1"/>
          <p:nvPr/>
        </p:nvSpPr>
        <p:spPr>
          <a:xfrm>
            <a:off x="1664700" y="3444300"/>
            <a:ext cx="58212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u="sng">
                <a:solidFill>
                  <a:srgbClr val="118987"/>
                </a:solidFill>
                <a:latin typeface="Montserrat"/>
                <a:ea typeface="Montserrat"/>
                <a:cs typeface="Montserrat"/>
                <a:sym typeface="Montserrat"/>
                <a:hlinkClick r:id="rId3"/>
              </a:rPr>
              <a:t>https://www.oregon.gov/OHA/HSD/OHP/Pages/COVID-19.asp</a:t>
            </a:r>
            <a:r>
              <a:rPr lang="en" sz="1000" u="sng">
                <a:solidFill>
                  <a:srgbClr val="118987"/>
                </a:solidFill>
                <a:latin typeface="Montserrat"/>
                <a:ea typeface="Montserrat"/>
                <a:cs typeface="Montserrat"/>
                <a:sym typeface="Montserrat"/>
                <a:hlinkClick r:id="rId4"/>
              </a:rPr>
              <a:t>x </a:t>
            </a:r>
            <a:endParaRPr sz="1000">
              <a:solidFill>
                <a:srgbClr val="118987"/>
              </a:solidFill>
              <a:latin typeface="Montserrat"/>
              <a:ea typeface="Montserrat"/>
              <a:cs typeface="Montserrat"/>
              <a:sym typeface="Montserrat"/>
            </a:endParaRPr>
          </a:p>
        </p:txBody>
      </p:sp>
      <p:pic>
        <p:nvPicPr>
          <p:cNvPr id="449" name="Google Shape;449;p63"/>
          <p:cNvPicPr preferRelativeResize="0"/>
          <p:nvPr/>
        </p:nvPicPr>
        <p:blipFill rotWithShape="1">
          <a:blip r:embed="rId5">
            <a:alphaModFix/>
          </a:blip>
          <a:srcRect b="0" l="0" r="0" t="0"/>
          <a:stretch/>
        </p:blipFill>
        <p:spPr>
          <a:xfrm>
            <a:off x="4240000" y="1417600"/>
            <a:ext cx="664200" cy="664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4"/>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rtl="0" algn="ctr">
              <a:spcBef>
                <a:spcPts val="0"/>
              </a:spcBef>
              <a:spcAft>
                <a:spcPts val="0"/>
              </a:spcAft>
              <a:buClr>
                <a:schemeClr val="lt1"/>
              </a:buClr>
              <a:buSzPts val="2100"/>
              <a:buFont typeface="Montserrat"/>
              <a:buNone/>
            </a:pPr>
            <a:r>
              <a:rPr b="1" lang="en" sz="2400">
                <a:solidFill>
                  <a:schemeClr val="lt1"/>
                </a:solidFill>
                <a:latin typeface="Montserrat"/>
                <a:ea typeface="Montserrat"/>
                <a:cs typeface="Montserrat"/>
                <a:sym typeface="Montserrat"/>
              </a:rPr>
              <a:t>Case Study: </a:t>
            </a:r>
            <a:br>
              <a:rPr b="1" lang="en" sz="2400">
                <a:solidFill>
                  <a:schemeClr val="lt1"/>
                </a:solidFill>
                <a:latin typeface="Montserrat"/>
                <a:ea typeface="Montserrat"/>
                <a:cs typeface="Montserrat"/>
                <a:sym typeface="Montserrat"/>
              </a:rPr>
            </a:br>
            <a:r>
              <a:rPr b="1" lang="en" sz="2400">
                <a:solidFill>
                  <a:schemeClr val="lt1"/>
                </a:solidFill>
                <a:latin typeface="Montserrat"/>
                <a:ea typeface="Montserrat"/>
                <a:cs typeface="Montserrat"/>
                <a:sym typeface="Montserrat"/>
              </a:rPr>
              <a:t>Lutheran Community Services Northwest</a:t>
            </a:r>
            <a:endParaRPr b="1" sz="2400">
              <a:solidFill>
                <a:srgbClr val="FFFFFF"/>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Lutheran Community Services Northwest</a:t>
            </a:r>
            <a:endParaRPr b="1" sz="2300">
              <a:solidFill>
                <a:srgbClr val="004C97"/>
              </a:solidFill>
              <a:latin typeface="Montserrat"/>
              <a:ea typeface="Montserrat"/>
              <a:cs typeface="Montserrat"/>
              <a:sym typeface="Montserrat"/>
            </a:endParaRPr>
          </a:p>
        </p:txBody>
      </p:sp>
      <p:sp>
        <p:nvSpPr>
          <p:cNvPr id="460" name="Google Shape;460;p65"/>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Telepsychiatry Case Study</a:t>
            </a:r>
            <a:endParaRPr sz="1100">
              <a:latin typeface="Montserrat"/>
              <a:ea typeface="Montserrat"/>
              <a:cs typeface="Montserrat"/>
              <a:sym typeface="Montserrat"/>
            </a:endParaRPr>
          </a:p>
        </p:txBody>
      </p:sp>
      <p:sp>
        <p:nvSpPr>
          <p:cNvPr id="461" name="Google Shape;461;p65"/>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62" name="Google Shape;462;p65"/>
          <p:cNvSpPr txBox="1"/>
          <p:nvPr/>
        </p:nvSpPr>
        <p:spPr>
          <a:xfrm>
            <a:off x="1513950" y="2447125"/>
            <a:ext cx="61164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LCSNW serves behavioral health clients in Oregon and Washington</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In Oregon, 3 major district hubs serve different communities:</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200">
              <a:solidFill>
                <a:schemeClr val="dk2"/>
              </a:solidFill>
              <a:latin typeface="Montserrat"/>
              <a:ea typeface="Montserrat"/>
              <a:cs typeface="Montserrat"/>
              <a:sym typeface="Montserrat"/>
            </a:endParaRPr>
          </a:p>
        </p:txBody>
      </p:sp>
      <p:sp>
        <p:nvSpPr>
          <p:cNvPr id="463" name="Google Shape;463;p65"/>
          <p:cNvSpPr txBox="1"/>
          <p:nvPr/>
        </p:nvSpPr>
        <p:spPr>
          <a:xfrm>
            <a:off x="1954000" y="3190135"/>
            <a:ext cx="5236200" cy="111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Central Oregon:</a:t>
            </a:r>
            <a:r>
              <a:rPr lang="en" sz="1200">
                <a:solidFill>
                  <a:schemeClr val="dk2"/>
                </a:solidFill>
                <a:latin typeface="Montserrat"/>
                <a:ea typeface="Montserrat"/>
                <a:cs typeface="Montserrat"/>
                <a:sym typeface="Montserrat"/>
              </a:rPr>
              <a:t> SPMI population, SUD services</a:t>
            </a:r>
            <a:endParaRPr sz="1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Portland metro area:</a:t>
            </a:r>
            <a:r>
              <a:rPr lang="en" sz="1200">
                <a:solidFill>
                  <a:schemeClr val="dk2"/>
                </a:solidFill>
                <a:latin typeface="Montserrat"/>
                <a:ea typeface="Montserrat"/>
                <a:cs typeface="Montserrat"/>
                <a:sym typeface="Montserrat"/>
              </a:rPr>
              <a:t> immigrant and refugee populations</a:t>
            </a:r>
            <a:endParaRPr sz="1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Yamhill County:</a:t>
            </a:r>
            <a:r>
              <a:rPr lang="en" sz="1200">
                <a:solidFill>
                  <a:schemeClr val="dk2"/>
                </a:solidFill>
                <a:latin typeface="Montserrat"/>
                <a:ea typeface="Montserrat"/>
                <a:cs typeface="Montserrat"/>
                <a:sym typeface="Montserrat"/>
              </a:rPr>
              <a:t> family stability and child abuse prevention</a:t>
            </a:r>
            <a:endParaRPr sz="1200">
              <a:solidFill>
                <a:schemeClr val="dk2"/>
              </a:solidFill>
              <a:latin typeface="Montserrat"/>
              <a:ea typeface="Montserrat"/>
              <a:cs typeface="Montserrat"/>
              <a:sym typeface="Montserrat"/>
            </a:endParaRPr>
          </a:p>
        </p:txBody>
      </p:sp>
      <p:pic>
        <p:nvPicPr>
          <p:cNvPr id="464" name="Google Shape;464;p65"/>
          <p:cNvPicPr preferRelativeResize="0"/>
          <p:nvPr/>
        </p:nvPicPr>
        <p:blipFill>
          <a:blip r:embed="rId3">
            <a:alphaModFix/>
          </a:blip>
          <a:stretch>
            <a:fillRect/>
          </a:stretch>
        </p:blipFill>
        <p:spPr>
          <a:xfrm>
            <a:off x="4124096" y="1469810"/>
            <a:ext cx="597078" cy="696037"/>
          </a:xfrm>
          <a:prstGeom prst="rect">
            <a:avLst/>
          </a:prstGeom>
          <a:noFill/>
          <a:ln>
            <a:noFill/>
          </a:ln>
        </p:spPr>
      </p:pic>
      <p:pic>
        <p:nvPicPr>
          <p:cNvPr id="465" name="Google Shape;465;p65"/>
          <p:cNvPicPr preferRelativeResize="0"/>
          <p:nvPr/>
        </p:nvPicPr>
        <p:blipFill>
          <a:blip r:embed="rId4">
            <a:alphaModFix/>
          </a:blip>
          <a:stretch>
            <a:fillRect/>
          </a:stretch>
        </p:blipFill>
        <p:spPr>
          <a:xfrm>
            <a:off x="149624" y="4645017"/>
            <a:ext cx="1085001" cy="367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6"/>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Lutheran Community Services Northwest</a:t>
            </a:r>
            <a:endParaRPr b="1" sz="2300">
              <a:solidFill>
                <a:srgbClr val="004C97"/>
              </a:solidFill>
              <a:latin typeface="Montserrat"/>
              <a:ea typeface="Montserrat"/>
              <a:cs typeface="Montserrat"/>
              <a:sym typeface="Montserrat"/>
            </a:endParaRPr>
          </a:p>
        </p:txBody>
      </p:sp>
      <p:sp>
        <p:nvSpPr>
          <p:cNvPr id="471" name="Google Shape;471;p66"/>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Telepsychiatry Case Study</a:t>
            </a:r>
            <a:endParaRPr sz="1100">
              <a:latin typeface="Montserrat"/>
              <a:ea typeface="Montserrat"/>
              <a:cs typeface="Montserrat"/>
              <a:sym typeface="Montserrat"/>
            </a:endParaRPr>
          </a:p>
        </p:txBody>
      </p:sp>
      <p:sp>
        <p:nvSpPr>
          <p:cNvPr id="472" name="Google Shape;472;p66"/>
          <p:cNvSpPr/>
          <p:nvPr/>
        </p:nvSpPr>
        <p:spPr>
          <a:xfrm>
            <a:off x="1513900" y="1145875"/>
            <a:ext cx="29286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73" name="Google Shape;473;p66"/>
          <p:cNvSpPr txBox="1"/>
          <p:nvPr/>
        </p:nvSpPr>
        <p:spPr>
          <a:xfrm>
            <a:off x="1513950" y="2371325"/>
            <a:ext cx="2928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Pre-COVID</a:t>
            </a:r>
            <a:endParaRPr b="1" sz="1200">
              <a:solidFill>
                <a:schemeClr val="dk2"/>
              </a:solidFill>
              <a:latin typeface="Montserrat"/>
              <a:ea typeface="Montserrat"/>
              <a:cs typeface="Montserrat"/>
              <a:sym typeface="Montserrat"/>
            </a:endParaRPr>
          </a:p>
        </p:txBody>
      </p:sp>
      <p:sp>
        <p:nvSpPr>
          <p:cNvPr id="474" name="Google Shape;474;p66"/>
          <p:cNvSpPr txBox="1"/>
          <p:nvPr/>
        </p:nvSpPr>
        <p:spPr>
          <a:xfrm>
            <a:off x="1485093" y="2797825"/>
            <a:ext cx="3023100" cy="1115700"/>
          </a:xfrm>
          <a:prstGeom prst="rect">
            <a:avLst/>
          </a:prstGeom>
          <a:noFill/>
          <a:ln>
            <a:noFill/>
          </a:ln>
        </p:spPr>
        <p:txBody>
          <a:bodyPr anchorCtr="0" anchor="t" bIns="91425" lIns="91425" spcFirstLastPara="1" rIns="91425" wrap="square" tIns="91425">
            <a:noAutofit/>
          </a:bodyPr>
          <a:lstStyle/>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Telepsychiatry as a key tool to serve rural and underserved communities</a:t>
            </a:r>
            <a:endParaRPr sz="1100">
              <a:solidFill>
                <a:schemeClr val="dk2"/>
              </a:solidFill>
              <a:latin typeface="Montserrat"/>
              <a:ea typeface="Montserrat"/>
              <a:cs typeface="Montserrat"/>
              <a:sym typeface="Montserrat"/>
            </a:endParaRPr>
          </a:p>
          <a:p>
            <a:pPr indent="0" lvl="0" marL="457200" rtl="0" algn="l">
              <a:lnSpc>
                <a:spcPct val="130000"/>
              </a:lnSpc>
              <a:spcBef>
                <a:spcPts val="0"/>
              </a:spcBef>
              <a:spcAft>
                <a:spcPts val="0"/>
              </a:spcAft>
              <a:buNone/>
            </a:pPr>
            <a:r>
              <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LCSNW provided technology</a:t>
            </a:r>
            <a:endParaRPr b="1" sz="1200">
              <a:solidFill>
                <a:schemeClr val="dk2"/>
              </a:solidFill>
              <a:latin typeface="Montserrat"/>
              <a:ea typeface="Montserrat"/>
              <a:cs typeface="Montserrat"/>
              <a:sym typeface="Montserrat"/>
            </a:endParaRPr>
          </a:p>
        </p:txBody>
      </p:sp>
      <p:sp>
        <p:nvSpPr>
          <p:cNvPr id="475" name="Google Shape;475;p66"/>
          <p:cNvSpPr/>
          <p:nvPr/>
        </p:nvSpPr>
        <p:spPr>
          <a:xfrm>
            <a:off x="4740000" y="1145875"/>
            <a:ext cx="29286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76" name="Google Shape;476;p66"/>
          <p:cNvSpPr txBox="1"/>
          <p:nvPr/>
        </p:nvSpPr>
        <p:spPr>
          <a:xfrm>
            <a:off x="4740000" y="2371325"/>
            <a:ext cx="2928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Post-COVID</a:t>
            </a:r>
            <a:endParaRPr b="1" sz="1200">
              <a:solidFill>
                <a:schemeClr val="dk2"/>
              </a:solidFill>
              <a:latin typeface="Montserrat"/>
              <a:ea typeface="Montserrat"/>
              <a:cs typeface="Montserrat"/>
              <a:sym typeface="Montserrat"/>
            </a:endParaRPr>
          </a:p>
        </p:txBody>
      </p:sp>
      <p:sp>
        <p:nvSpPr>
          <p:cNvPr id="477" name="Google Shape;477;p66"/>
          <p:cNvSpPr txBox="1"/>
          <p:nvPr/>
        </p:nvSpPr>
        <p:spPr>
          <a:xfrm>
            <a:off x="4740000" y="2797825"/>
            <a:ext cx="2928600" cy="1115700"/>
          </a:xfrm>
          <a:prstGeom prst="rect">
            <a:avLst/>
          </a:prstGeom>
          <a:noFill/>
          <a:ln>
            <a:noFill/>
          </a:ln>
        </p:spPr>
        <p:txBody>
          <a:bodyPr anchorCtr="0" anchor="t" bIns="91425" lIns="91425" spcFirstLastPara="1" rIns="91425" wrap="square" tIns="91425">
            <a:noAutofit/>
          </a:bodyPr>
          <a:lstStyle/>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Clients must supply their own technology and internet</a:t>
            </a:r>
            <a:endParaRPr sz="1100">
              <a:solidFill>
                <a:schemeClr val="dk2"/>
              </a:solidFill>
              <a:latin typeface="Montserrat"/>
              <a:ea typeface="Montserrat"/>
              <a:cs typeface="Montserrat"/>
              <a:sym typeface="Montserrat"/>
            </a:endParaRPr>
          </a:p>
          <a:p>
            <a:pPr indent="0" lvl="0" marL="457200" rtl="0" algn="l">
              <a:lnSpc>
                <a:spcPct val="130000"/>
              </a:lnSpc>
              <a:spcBef>
                <a:spcPts val="0"/>
              </a:spcBef>
              <a:spcAft>
                <a:spcPts val="0"/>
              </a:spcAft>
              <a:buNone/>
            </a:pPr>
            <a:r>
              <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A</a:t>
            </a:r>
            <a:r>
              <a:rPr lang="en" sz="1100">
                <a:solidFill>
                  <a:schemeClr val="dk2"/>
                </a:solidFill>
                <a:latin typeface="Montserrat"/>
                <a:ea typeface="Montserrat"/>
                <a:cs typeface="Montserrat"/>
                <a:sym typeface="Montserrat"/>
              </a:rPr>
              <a:t>ll services, telepsychiatry, therapy and “home visits” are being done virtually</a:t>
            </a:r>
            <a:endParaRPr b="1" sz="1200">
              <a:solidFill>
                <a:schemeClr val="dk2"/>
              </a:solidFill>
              <a:latin typeface="Montserrat"/>
              <a:ea typeface="Montserrat"/>
              <a:cs typeface="Montserrat"/>
              <a:sym typeface="Montserrat"/>
            </a:endParaRPr>
          </a:p>
        </p:txBody>
      </p:sp>
      <p:pic>
        <p:nvPicPr>
          <p:cNvPr id="478" name="Google Shape;478;p66"/>
          <p:cNvPicPr preferRelativeResize="0"/>
          <p:nvPr/>
        </p:nvPicPr>
        <p:blipFill>
          <a:blip r:embed="rId3">
            <a:alphaModFix/>
          </a:blip>
          <a:stretch>
            <a:fillRect/>
          </a:stretch>
        </p:blipFill>
        <p:spPr>
          <a:xfrm>
            <a:off x="5837624" y="1508225"/>
            <a:ext cx="733349" cy="733349"/>
          </a:xfrm>
          <a:prstGeom prst="rect">
            <a:avLst/>
          </a:prstGeom>
          <a:noFill/>
          <a:ln>
            <a:noFill/>
          </a:ln>
        </p:spPr>
      </p:pic>
      <p:pic>
        <p:nvPicPr>
          <p:cNvPr id="479" name="Google Shape;479;p66"/>
          <p:cNvPicPr preferRelativeResize="0"/>
          <p:nvPr/>
        </p:nvPicPr>
        <p:blipFill rotWithShape="1">
          <a:blip r:embed="rId4">
            <a:alphaModFix/>
          </a:blip>
          <a:srcRect b="0" l="0" r="0" t="0"/>
          <a:stretch/>
        </p:blipFill>
        <p:spPr>
          <a:xfrm>
            <a:off x="2611574" y="1508225"/>
            <a:ext cx="733349" cy="733349"/>
          </a:xfrm>
          <a:prstGeom prst="rect">
            <a:avLst/>
          </a:prstGeom>
          <a:noFill/>
          <a:ln>
            <a:noFill/>
          </a:ln>
        </p:spPr>
      </p:pic>
      <p:pic>
        <p:nvPicPr>
          <p:cNvPr id="480" name="Google Shape;480;p66"/>
          <p:cNvPicPr preferRelativeResize="0"/>
          <p:nvPr/>
        </p:nvPicPr>
        <p:blipFill>
          <a:blip r:embed="rId5">
            <a:alphaModFix/>
          </a:blip>
          <a:stretch>
            <a:fillRect/>
          </a:stretch>
        </p:blipFill>
        <p:spPr>
          <a:xfrm>
            <a:off x="149624" y="4645017"/>
            <a:ext cx="1085001" cy="36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0"/>
          <p:cNvSpPr txBox="1"/>
          <p:nvPr/>
        </p:nvSpPr>
        <p:spPr>
          <a:xfrm>
            <a:off x="0" y="1929125"/>
            <a:ext cx="8846700" cy="1572600"/>
          </a:xfrm>
          <a:prstGeom prst="rect">
            <a:avLst/>
          </a:prstGeom>
          <a:noFill/>
          <a:ln>
            <a:noFill/>
          </a:ln>
        </p:spPr>
        <p:txBody>
          <a:bodyPr anchorCtr="0" anchor="t" bIns="34250" lIns="34250" spcFirstLastPara="1" rIns="34250" wrap="square" tIns="34250">
            <a:noAutofit/>
          </a:bodyPr>
          <a:lstStyle/>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The Shift to Telehealth</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National Regulatory Changes</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State Regulatory Changes</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Case Study: Lutheran Community Services Northwest</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Case Study: Lifeworks Northwest</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
                <a:solidFill>
                  <a:srgbClr val="FFFFFF"/>
                </a:solidFill>
                <a:latin typeface="Montserrat"/>
                <a:ea typeface="Montserrat"/>
                <a:cs typeface="Montserrat"/>
                <a:sym typeface="Montserrat"/>
              </a:rPr>
              <a:t>Q&amp;A</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t/>
            </a:r>
            <a:endParaRPr>
              <a:solidFill>
                <a:srgbClr val="FFFFFF"/>
              </a:solidFill>
              <a:latin typeface="Montserrat"/>
              <a:ea typeface="Montserrat"/>
              <a:cs typeface="Montserrat"/>
              <a:sym typeface="Montserrat"/>
            </a:endParaRPr>
          </a:p>
          <a:p>
            <a:pPr indent="0" lvl="0" marL="0" rtl="0" algn="ctr">
              <a:lnSpc>
                <a:spcPct val="150000"/>
              </a:lnSpc>
              <a:spcBef>
                <a:spcPts val="0"/>
              </a:spcBef>
              <a:spcAft>
                <a:spcPts val="0"/>
              </a:spcAft>
              <a:buNone/>
            </a:pPr>
            <a:r>
              <a:t/>
            </a:r>
            <a:endParaRPr>
              <a:solidFill>
                <a:srgbClr val="FFFFFF"/>
              </a:solidFill>
              <a:latin typeface="Montserrat"/>
              <a:ea typeface="Montserrat"/>
              <a:cs typeface="Montserrat"/>
              <a:sym typeface="Montserrat"/>
            </a:endParaRPr>
          </a:p>
        </p:txBody>
      </p:sp>
      <p:sp>
        <p:nvSpPr>
          <p:cNvPr id="200" name="Google Shape;200;p40"/>
          <p:cNvSpPr txBox="1"/>
          <p:nvPr/>
        </p:nvSpPr>
        <p:spPr>
          <a:xfrm>
            <a:off x="-1" y="1228610"/>
            <a:ext cx="8846700" cy="739200"/>
          </a:xfrm>
          <a:prstGeom prst="rect">
            <a:avLst/>
          </a:prstGeom>
          <a:noFill/>
          <a:ln>
            <a:noFill/>
          </a:ln>
        </p:spPr>
        <p:txBody>
          <a:bodyPr anchorCtr="0" anchor="ctr" bIns="34250" lIns="34250" spcFirstLastPara="1" rIns="34250" wrap="square" tIns="34250">
            <a:noAutofit/>
          </a:bodyPr>
          <a:lstStyle/>
          <a:p>
            <a:pPr indent="0" lvl="0" marL="0" marR="0" rtl="0" algn="ctr">
              <a:lnSpc>
                <a:spcPct val="100000"/>
              </a:lnSpc>
              <a:spcBef>
                <a:spcPts val="0"/>
              </a:spcBef>
              <a:spcAft>
                <a:spcPts val="0"/>
              </a:spcAft>
              <a:buClr>
                <a:srgbClr val="FFFFFF"/>
              </a:buClr>
              <a:buSzPts val="2100"/>
              <a:buFont typeface="Montserrat"/>
              <a:buNone/>
            </a:pPr>
            <a:r>
              <a:rPr b="1" lang="en" sz="2400">
                <a:solidFill>
                  <a:srgbClr val="FFFFFF"/>
                </a:solidFill>
                <a:latin typeface="Montserrat"/>
                <a:ea typeface="Montserrat"/>
                <a:cs typeface="Montserrat"/>
                <a:sym typeface="Montserrat"/>
              </a:rPr>
              <a:t>Agenda</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7"/>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Lutheran Community Services Northwest</a:t>
            </a:r>
            <a:endParaRPr b="1" sz="2300">
              <a:solidFill>
                <a:srgbClr val="004C97"/>
              </a:solidFill>
              <a:latin typeface="Montserrat"/>
              <a:ea typeface="Montserrat"/>
              <a:cs typeface="Montserrat"/>
              <a:sym typeface="Montserrat"/>
            </a:endParaRPr>
          </a:p>
        </p:txBody>
      </p:sp>
      <p:sp>
        <p:nvSpPr>
          <p:cNvPr id="486" name="Google Shape;486;p67"/>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Telepsychiatry Case Study</a:t>
            </a:r>
            <a:endParaRPr sz="1100">
              <a:latin typeface="Montserrat"/>
              <a:ea typeface="Montserrat"/>
              <a:cs typeface="Montserrat"/>
              <a:sym typeface="Montserrat"/>
            </a:endParaRPr>
          </a:p>
        </p:txBody>
      </p:sp>
      <p:sp>
        <p:nvSpPr>
          <p:cNvPr id="487" name="Google Shape;487;p67"/>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88" name="Google Shape;488;p67"/>
          <p:cNvSpPr txBox="1"/>
          <p:nvPr/>
        </p:nvSpPr>
        <p:spPr>
          <a:xfrm>
            <a:off x="1513950" y="2187038"/>
            <a:ext cx="61164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Success depends on the population</a:t>
            </a:r>
            <a:endParaRPr b="1" sz="1200">
              <a:solidFill>
                <a:schemeClr val="dk2"/>
              </a:solidFill>
              <a:latin typeface="Montserrat"/>
              <a:ea typeface="Montserrat"/>
              <a:cs typeface="Montserrat"/>
              <a:sym typeface="Montserrat"/>
            </a:endParaRPr>
          </a:p>
        </p:txBody>
      </p:sp>
      <p:sp>
        <p:nvSpPr>
          <p:cNvPr id="489" name="Google Shape;489;p67"/>
          <p:cNvSpPr txBox="1"/>
          <p:nvPr/>
        </p:nvSpPr>
        <p:spPr>
          <a:xfrm>
            <a:off x="1853525" y="2814550"/>
            <a:ext cx="2278800" cy="1115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Teens and young people tend to like telehealth</a:t>
            </a:r>
            <a:endParaRPr sz="1200">
              <a:solidFill>
                <a:schemeClr val="dk2"/>
              </a:solidFill>
              <a:latin typeface="Montserrat"/>
              <a:ea typeface="Montserrat"/>
              <a:cs typeface="Montserrat"/>
              <a:sym typeface="Montserrat"/>
            </a:endParaRPr>
          </a:p>
        </p:txBody>
      </p:sp>
      <p:sp>
        <p:nvSpPr>
          <p:cNvPr id="490" name="Google Shape;490;p67"/>
          <p:cNvSpPr txBox="1"/>
          <p:nvPr/>
        </p:nvSpPr>
        <p:spPr>
          <a:xfrm>
            <a:off x="4544875" y="2814550"/>
            <a:ext cx="2745900" cy="1115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Older clients, clients who live outside of good cell service areas, clients whose first language is not English - these clients struggle more with telehealth</a:t>
            </a:r>
            <a:endParaRPr sz="1200">
              <a:solidFill>
                <a:schemeClr val="dk2"/>
              </a:solidFill>
              <a:latin typeface="Montserrat"/>
              <a:ea typeface="Montserrat"/>
              <a:cs typeface="Montserrat"/>
              <a:sym typeface="Montserrat"/>
            </a:endParaRPr>
          </a:p>
        </p:txBody>
      </p:sp>
      <p:pic>
        <p:nvPicPr>
          <p:cNvPr id="491" name="Google Shape;491;p67"/>
          <p:cNvPicPr preferRelativeResize="0"/>
          <p:nvPr/>
        </p:nvPicPr>
        <p:blipFill rotWithShape="1">
          <a:blip r:embed="rId3">
            <a:alphaModFix/>
          </a:blip>
          <a:srcRect b="0" l="0" r="0" t="0"/>
          <a:stretch/>
        </p:blipFill>
        <p:spPr>
          <a:xfrm>
            <a:off x="4205474" y="1364350"/>
            <a:ext cx="733349" cy="733349"/>
          </a:xfrm>
          <a:prstGeom prst="rect">
            <a:avLst/>
          </a:prstGeom>
          <a:noFill/>
          <a:ln>
            <a:noFill/>
          </a:ln>
        </p:spPr>
      </p:pic>
      <p:pic>
        <p:nvPicPr>
          <p:cNvPr id="492" name="Google Shape;492;p67"/>
          <p:cNvPicPr preferRelativeResize="0"/>
          <p:nvPr/>
        </p:nvPicPr>
        <p:blipFill>
          <a:blip r:embed="rId4">
            <a:alphaModFix/>
          </a:blip>
          <a:stretch>
            <a:fillRect/>
          </a:stretch>
        </p:blipFill>
        <p:spPr>
          <a:xfrm>
            <a:off x="149624" y="4645017"/>
            <a:ext cx="1085001" cy="367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8"/>
          <p:cNvSpPr/>
          <p:nvPr/>
        </p:nvSpPr>
        <p:spPr>
          <a:xfrm>
            <a:off x="476988" y="1145875"/>
            <a:ext cx="53430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98" name="Google Shape;498;p68"/>
          <p:cNvSpPr/>
          <p:nvPr/>
        </p:nvSpPr>
        <p:spPr>
          <a:xfrm>
            <a:off x="6077013" y="1145875"/>
            <a:ext cx="25902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499" name="Google Shape;499;p68"/>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Lutheran Community Services Northwest</a:t>
            </a:r>
            <a:endParaRPr b="1" sz="2300">
              <a:solidFill>
                <a:srgbClr val="004C97"/>
              </a:solidFill>
              <a:latin typeface="Montserrat"/>
              <a:ea typeface="Montserrat"/>
              <a:cs typeface="Montserrat"/>
              <a:sym typeface="Montserrat"/>
            </a:endParaRPr>
          </a:p>
        </p:txBody>
      </p:sp>
      <p:sp>
        <p:nvSpPr>
          <p:cNvPr id="500" name="Google Shape;500;p68"/>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Telepsychiatry Case Study</a:t>
            </a:r>
            <a:endParaRPr sz="1100">
              <a:latin typeface="Montserrat"/>
              <a:ea typeface="Montserrat"/>
              <a:cs typeface="Montserrat"/>
              <a:sym typeface="Montserrat"/>
            </a:endParaRPr>
          </a:p>
        </p:txBody>
      </p:sp>
      <p:sp>
        <p:nvSpPr>
          <p:cNvPr id="501" name="Google Shape;501;p68"/>
          <p:cNvSpPr txBox="1"/>
          <p:nvPr/>
        </p:nvSpPr>
        <p:spPr>
          <a:xfrm>
            <a:off x="914600" y="2453676"/>
            <a:ext cx="11808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Technology</a:t>
            </a:r>
            <a:endParaRPr sz="1000">
              <a:solidFill>
                <a:schemeClr val="accent1"/>
              </a:solidFill>
            </a:endParaRPr>
          </a:p>
        </p:txBody>
      </p:sp>
      <p:sp>
        <p:nvSpPr>
          <p:cNvPr id="502" name="Google Shape;502;p68"/>
          <p:cNvSpPr txBox="1"/>
          <p:nvPr/>
        </p:nvSpPr>
        <p:spPr>
          <a:xfrm>
            <a:off x="2208550" y="2453676"/>
            <a:ext cx="7845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Technical expertise</a:t>
            </a:r>
            <a:endParaRPr sz="1000">
              <a:solidFill>
                <a:schemeClr val="accent1"/>
              </a:solidFill>
            </a:endParaRPr>
          </a:p>
        </p:txBody>
      </p:sp>
      <p:sp>
        <p:nvSpPr>
          <p:cNvPr id="503" name="Google Shape;503;p68"/>
          <p:cNvSpPr txBox="1"/>
          <p:nvPr/>
        </p:nvSpPr>
        <p:spPr>
          <a:xfrm>
            <a:off x="3106200" y="2453676"/>
            <a:ext cx="11808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Interpretation</a:t>
            </a:r>
            <a:endParaRPr sz="1000">
              <a:solidFill>
                <a:schemeClr val="accent1"/>
              </a:solidFill>
            </a:endParaRPr>
          </a:p>
        </p:txBody>
      </p:sp>
      <p:sp>
        <p:nvSpPr>
          <p:cNvPr id="504" name="Google Shape;504;p68"/>
          <p:cNvSpPr txBox="1"/>
          <p:nvPr/>
        </p:nvSpPr>
        <p:spPr>
          <a:xfrm>
            <a:off x="4329975" y="2453676"/>
            <a:ext cx="9240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Private Space</a:t>
            </a:r>
            <a:endParaRPr sz="1000">
              <a:solidFill>
                <a:schemeClr val="accent1"/>
              </a:solidFill>
            </a:endParaRPr>
          </a:p>
        </p:txBody>
      </p:sp>
      <p:sp>
        <p:nvSpPr>
          <p:cNvPr id="505" name="Google Shape;505;p68"/>
          <p:cNvSpPr txBox="1"/>
          <p:nvPr/>
        </p:nvSpPr>
        <p:spPr>
          <a:xfrm>
            <a:off x="765650" y="3645350"/>
            <a:ext cx="14787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Stress of food insecurity, housing, job loss</a:t>
            </a:r>
            <a:endParaRPr sz="1000">
              <a:solidFill>
                <a:schemeClr val="accent1"/>
              </a:solidFill>
            </a:endParaRPr>
          </a:p>
        </p:txBody>
      </p:sp>
      <p:sp>
        <p:nvSpPr>
          <p:cNvPr id="506" name="Google Shape;506;p68"/>
          <p:cNvSpPr txBox="1"/>
          <p:nvPr/>
        </p:nvSpPr>
        <p:spPr>
          <a:xfrm>
            <a:off x="2558100" y="3645350"/>
            <a:ext cx="11808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Some jobs (peer support) are hard to do virtually</a:t>
            </a:r>
            <a:endParaRPr sz="1000">
              <a:solidFill>
                <a:schemeClr val="accent1"/>
              </a:solidFill>
            </a:endParaRPr>
          </a:p>
        </p:txBody>
      </p:sp>
      <p:sp>
        <p:nvSpPr>
          <p:cNvPr id="507" name="Google Shape;507;p68"/>
          <p:cNvSpPr txBox="1"/>
          <p:nvPr/>
        </p:nvSpPr>
        <p:spPr>
          <a:xfrm>
            <a:off x="3793150" y="3645350"/>
            <a:ext cx="18870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Care Coordination - some clients need more assistance understanding their medical care</a:t>
            </a:r>
            <a:endParaRPr sz="1000">
              <a:solidFill>
                <a:schemeClr val="accent1"/>
              </a:solidFill>
            </a:endParaRPr>
          </a:p>
        </p:txBody>
      </p:sp>
      <p:sp>
        <p:nvSpPr>
          <p:cNvPr id="508" name="Google Shape;508;p68"/>
          <p:cNvSpPr txBox="1"/>
          <p:nvPr/>
        </p:nvSpPr>
        <p:spPr>
          <a:xfrm>
            <a:off x="477000" y="1277738"/>
            <a:ext cx="5343000" cy="30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CHALLENGES</a:t>
            </a:r>
            <a:endParaRPr b="1" sz="1200">
              <a:solidFill>
                <a:schemeClr val="dk2"/>
              </a:solidFill>
              <a:latin typeface="Montserrat"/>
              <a:ea typeface="Montserrat"/>
              <a:cs typeface="Montserrat"/>
              <a:sym typeface="Montserrat"/>
            </a:endParaRPr>
          </a:p>
        </p:txBody>
      </p:sp>
      <p:sp>
        <p:nvSpPr>
          <p:cNvPr id="509" name="Google Shape;509;p68"/>
          <p:cNvSpPr txBox="1"/>
          <p:nvPr/>
        </p:nvSpPr>
        <p:spPr>
          <a:xfrm>
            <a:off x="6077025" y="1277738"/>
            <a:ext cx="25902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FUTURE PLANS</a:t>
            </a:r>
            <a:endParaRPr b="1" sz="1200">
              <a:solidFill>
                <a:schemeClr val="dk2"/>
              </a:solidFill>
              <a:latin typeface="Montserrat"/>
              <a:ea typeface="Montserrat"/>
              <a:cs typeface="Montserrat"/>
              <a:sym typeface="Montserrat"/>
            </a:endParaRPr>
          </a:p>
        </p:txBody>
      </p:sp>
      <p:sp>
        <p:nvSpPr>
          <p:cNvPr id="510" name="Google Shape;510;p68"/>
          <p:cNvSpPr txBox="1"/>
          <p:nvPr/>
        </p:nvSpPr>
        <p:spPr>
          <a:xfrm>
            <a:off x="6428625" y="2908925"/>
            <a:ext cx="1887000" cy="6168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Still in the works! Will be a combination of telehealth and in-person.</a:t>
            </a:r>
            <a:endParaRPr sz="1000">
              <a:solidFill>
                <a:schemeClr val="accent1"/>
              </a:solidFill>
            </a:endParaRPr>
          </a:p>
        </p:txBody>
      </p:sp>
      <p:pic>
        <p:nvPicPr>
          <p:cNvPr id="511" name="Google Shape;511;p68"/>
          <p:cNvPicPr preferRelativeResize="0"/>
          <p:nvPr/>
        </p:nvPicPr>
        <p:blipFill>
          <a:blip r:embed="rId3">
            <a:alphaModFix/>
          </a:blip>
          <a:stretch>
            <a:fillRect/>
          </a:stretch>
        </p:blipFill>
        <p:spPr>
          <a:xfrm>
            <a:off x="1122725" y="1704216"/>
            <a:ext cx="784499" cy="783834"/>
          </a:xfrm>
          <a:prstGeom prst="rect">
            <a:avLst/>
          </a:prstGeom>
          <a:noFill/>
          <a:ln>
            <a:noFill/>
          </a:ln>
        </p:spPr>
      </p:pic>
      <p:pic>
        <p:nvPicPr>
          <p:cNvPr id="512" name="Google Shape;512;p68"/>
          <p:cNvPicPr preferRelativeResize="0"/>
          <p:nvPr/>
        </p:nvPicPr>
        <p:blipFill rotWithShape="1">
          <a:blip r:embed="rId4">
            <a:alphaModFix/>
          </a:blip>
          <a:srcRect b="39" l="0" r="0" t="39"/>
          <a:stretch/>
        </p:blipFill>
        <p:spPr>
          <a:xfrm>
            <a:off x="2208413" y="1704216"/>
            <a:ext cx="784499" cy="783835"/>
          </a:xfrm>
          <a:prstGeom prst="rect">
            <a:avLst/>
          </a:prstGeom>
          <a:noFill/>
          <a:ln>
            <a:noFill/>
          </a:ln>
        </p:spPr>
      </p:pic>
      <p:pic>
        <p:nvPicPr>
          <p:cNvPr id="513" name="Google Shape;513;p68"/>
          <p:cNvPicPr preferRelativeResize="0"/>
          <p:nvPr/>
        </p:nvPicPr>
        <p:blipFill rotWithShape="1">
          <a:blip r:embed="rId5">
            <a:alphaModFix/>
          </a:blip>
          <a:srcRect b="39" l="0" r="0" t="39"/>
          <a:stretch/>
        </p:blipFill>
        <p:spPr>
          <a:xfrm>
            <a:off x="3304063" y="1704216"/>
            <a:ext cx="784499" cy="783835"/>
          </a:xfrm>
          <a:prstGeom prst="rect">
            <a:avLst/>
          </a:prstGeom>
          <a:noFill/>
          <a:ln>
            <a:noFill/>
          </a:ln>
        </p:spPr>
      </p:pic>
      <p:pic>
        <p:nvPicPr>
          <p:cNvPr id="514" name="Google Shape;514;p68"/>
          <p:cNvPicPr preferRelativeResize="0"/>
          <p:nvPr/>
        </p:nvPicPr>
        <p:blipFill rotWithShape="1">
          <a:blip r:embed="rId6">
            <a:alphaModFix/>
          </a:blip>
          <a:srcRect b="119" l="0" r="0" t="129"/>
          <a:stretch/>
        </p:blipFill>
        <p:spPr>
          <a:xfrm>
            <a:off x="4399738" y="1704216"/>
            <a:ext cx="784499" cy="783835"/>
          </a:xfrm>
          <a:prstGeom prst="rect">
            <a:avLst/>
          </a:prstGeom>
          <a:noFill/>
          <a:ln>
            <a:noFill/>
          </a:ln>
        </p:spPr>
      </p:pic>
      <p:pic>
        <p:nvPicPr>
          <p:cNvPr id="515" name="Google Shape;515;p68"/>
          <p:cNvPicPr preferRelativeResize="0"/>
          <p:nvPr/>
        </p:nvPicPr>
        <p:blipFill rotWithShape="1">
          <a:blip r:embed="rId7">
            <a:alphaModFix/>
          </a:blip>
          <a:srcRect b="39" l="0" r="0" t="39"/>
          <a:stretch/>
        </p:blipFill>
        <p:spPr>
          <a:xfrm>
            <a:off x="1122725" y="2989654"/>
            <a:ext cx="784499" cy="783833"/>
          </a:xfrm>
          <a:prstGeom prst="rect">
            <a:avLst/>
          </a:prstGeom>
          <a:noFill/>
          <a:ln>
            <a:noFill/>
          </a:ln>
        </p:spPr>
      </p:pic>
      <p:pic>
        <p:nvPicPr>
          <p:cNvPr id="516" name="Google Shape;516;p68"/>
          <p:cNvPicPr preferRelativeResize="0"/>
          <p:nvPr/>
        </p:nvPicPr>
        <p:blipFill rotWithShape="1">
          <a:blip r:embed="rId8">
            <a:alphaModFix/>
          </a:blip>
          <a:srcRect b="39" l="0" r="0" t="39"/>
          <a:stretch/>
        </p:blipFill>
        <p:spPr>
          <a:xfrm>
            <a:off x="2756225" y="2989654"/>
            <a:ext cx="784499" cy="783835"/>
          </a:xfrm>
          <a:prstGeom prst="rect">
            <a:avLst/>
          </a:prstGeom>
          <a:noFill/>
          <a:ln>
            <a:noFill/>
          </a:ln>
        </p:spPr>
      </p:pic>
      <p:pic>
        <p:nvPicPr>
          <p:cNvPr id="517" name="Google Shape;517;p68"/>
          <p:cNvPicPr preferRelativeResize="0"/>
          <p:nvPr/>
        </p:nvPicPr>
        <p:blipFill rotWithShape="1">
          <a:blip r:embed="rId9">
            <a:alphaModFix/>
          </a:blip>
          <a:srcRect b="39" l="0" r="0" t="39"/>
          <a:stretch/>
        </p:blipFill>
        <p:spPr>
          <a:xfrm>
            <a:off x="4389725" y="2989654"/>
            <a:ext cx="784499" cy="783834"/>
          </a:xfrm>
          <a:prstGeom prst="rect">
            <a:avLst/>
          </a:prstGeom>
          <a:noFill/>
          <a:ln>
            <a:noFill/>
          </a:ln>
        </p:spPr>
      </p:pic>
      <p:pic>
        <p:nvPicPr>
          <p:cNvPr id="518" name="Google Shape;518;p68"/>
          <p:cNvPicPr preferRelativeResize="0"/>
          <p:nvPr/>
        </p:nvPicPr>
        <p:blipFill rotWithShape="1">
          <a:blip r:embed="rId10">
            <a:alphaModFix/>
          </a:blip>
          <a:srcRect b="39" l="0" r="0" t="39"/>
          <a:stretch/>
        </p:blipFill>
        <p:spPr>
          <a:xfrm>
            <a:off x="7035050" y="2100829"/>
            <a:ext cx="784499" cy="783835"/>
          </a:xfrm>
          <a:prstGeom prst="rect">
            <a:avLst/>
          </a:prstGeom>
          <a:noFill/>
          <a:ln>
            <a:noFill/>
          </a:ln>
        </p:spPr>
      </p:pic>
      <p:pic>
        <p:nvPicPr>
          <p:cNvPr id="519" name="Google Shape;519;p68"/>
          <p:cNvPicPr preferRelativeResize="0"/>
          <p:nvPr/>
        </p:nvPicPr>
        <p:blipFill>
          <a:blip r:embed="rId11">
            <a:alphaModFix/>
          </a:blip>
          <a:stretch>
            <a:fillRect/>
          </a:stretch>
        </p:blipFill>
        <p:spPr>
          <a:xfrm>
            <a:off x="149624" y="4645017"/>
            <a:ext cx="1085001" cy="367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9"/>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rtl="0" algn="ctr">
              <a:spcBef>
                <a:spcPts val="0"/>
              </a:spcBef>
              <a:spcAft>
                <a:spcPts val="0"/>
              </a:spcAft>
              <a:buClr>
                <a:schemeClr val="lt1"/>
              </a:buClr>
              <a:buSzPts val="2100"/>
              <a:buFont typeface="Montserrat"/>
              <a:buNone/>
            </a:pPr>
            <a:r>
              <a:rPr b="1" lang="en" sz="2400">
                <a:solidFill>
                  <a:schemeClr val="lt1"/>
                </a:solidFill>
                <a:latin typeface="Montserrat"/>
                <a:ea typeface="Montserrat"/>
                <a:cs typeface="Montserrat"/>
                <a:sym typeface="Montserrat"/>
              </a:rPr>
              <a:t>Case Study: </a:t>
            </a:r>
            <a:br>
              <a:rPr b="1" lang="en" sz="2400">
                <a:solidFill>
                  <a:schemeClr val="lt1"/>
                </a:solidFill>
                <a:latin typeface="Montserrat"/>
                <a:ea typeface="Montserrat"/>
                <a:cs typeface="Montserrat"/>
                <a:sym typeface="Montserrat"/>
              </a:rPr>
            </a:br>
            <a:r>
              <a:rPr b="1" lang="en" sz="2400">
                <a:solidFill>
                  <a:schemeClr val="lt1"/>
                </a:solidFill>
                <a:latin typeface="Montserrat"/>
                <a:ea typeface="Montserrat"/>
                <a:cs typeface="Montserrat"/>
                <a:sym typeface="Montserrat"/>
              </a:rPr>
              <a:t>Lifeworks Northwest</a:t>
            </a:r>
            <a:endParaRPr b="1" sz="24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0"/>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Lifeworks Northwest</a:t>
            </a:r>
            <a:endParaRPr b="1" sz="2300">
              <a:solidFill>
                <a:srgbClr val="004C97"/>
              </a:solidFill>
              <a:latin typeface="Montserrat"/>
              <a:ea typeface="Montserrat"/>
              <a:cs typeface="Montserrat"/>
              <a:sym typeface="Montserrat"/>
            </a:endParaRPr>
          </a:p>
        </p:txBody>
      </p:sp>
      <p:sp>
        <p:nvSpPr>
          <p:cNvPr id="530" name="Google Shape;530;p70"/>
          <p:cNvSpPr txBox="1"/>
          <p:nvPr/>
        </p:nvSpPr>
        <p:spPr>
          <a:xfrm>
            <a:off x="-150" y="733350"/>
            <a:ext cx="9144000" cy="318000"/>
          </a:xfrm>
          <a:prstGeom prst="rect">
            <a:avLst/>
          </a:prstGeom>
          <a:noFill/>
          <a:ln>
            <a:noFill/>
          </a:ln>
        </p:spPr>
        <p:txBody>
          <a:bodyPr anchorCtr="0" anchor="t" bIns="68550" lIns="68550" spcFirstLastPara="1" rIns="68550" wrap="square" tIns="68550">
            <a:noAutofit/>
          </a:bodyPr>
          <a:lstStyle/>
          <a:p>
            <a:pPr indent="0" lvl="0" marL="0" marR="0" rtl="0" algn="ctr">
              <a:lnSpc>
                <a:spcPct val="100000"/>
              </a:lnSpc>
              <a:spcBef>
                <a:spcPts val="0"/>
              </a:spcBef>
              <a:spcAft>
                <a:spcPts val="0"/>
              </a:spcAft>
              <a:buClr>
                <a:srgbClr val="75787B"/>
              </a:buClr>
              <a:buSzPts val="1200"/>
              <a:buFont typeface="Montserrat"/>
              <a:buNone/>
            </a:pPr>
            <a:r>
              <a:rPr lang="en" sz="1200">
                <a:solidFill>
                  <a:srgbClr val="75787B"/>
                </a:solidFill>
                <a:latin typeface="Montserrat"/>
                <a:ea typeface="Montserrat"/>
                <a:cs typeface="Montserrat"/>
                <a:sym typeface="Montserrat"/>
              </a:rPr>
              <a:t>Telepsychiatry Case Study</a:t>
            </a:r>
            <a:endParaRPr sz="1100">
              <a:latin typeface="Montserrat"/>
              <a:ea typeface="Montserrat"/>
              <a:cs typeface="Montserrat"/>
              <a:sym typeface="Montserrat"/>
            </a:endParaRPr>
          </a:p>
        </p:txBody>
      </p:sp>
      <p:sp>
        <p:nvSpPr>
          <p:cNvPr id="531" name="Google Shape;531;p70"/>
          <p:cNvSpPr txBox="1"/>
          <p:nvPr/>
        </p:nvSpPr>
        <p:spPr>
          <a:xfrm>
            <a:off x="94700" y="5330100"/>
            <a:ext cx="7005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50">
              <a:solidFill>
                <a:schemeClr val="dk1"/>
              </a:solidFill>
              <a:highlight>
                <a:srgbClr val="FFFFFF"/>
              </a:highlight>
              <a:latin typeface="Helvetica Neue"/>
              <a:ea typeface="Helvetica Neue"/>
              <a:cs typeface="Helvetica Neue"/>
              <a:sym typeface="Helvetica Neue"/>
            </a:endParaRPr>
          </a:p>
          <a:p>
            <a:pPr indent="-301625" lvl="0" marL="457200" rtl="0" algn="l">
              <a:lnSpc>
                <a:spcPct val="115000"/>
              </a:lnSpc>
              <a:spcBef>
                <a:spcPts val="110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Why and how did you get started with telehealth pre-COVID?</a:t>
            </a:r>
            <a:endParaRPr sz="1150">
              <a:solidFill>
                <a:schemeClr val="dk1"/>
              </a:solidFill>
              <a:highlight>
                <a:srgbClr val="FFFFFF"/>
              </a:highlight>
              <a:latin typeface="Helvetica Neue"/>
              <a:ea typeface="Helvetica Neue"/>
              <a:cs typeface="Helvetica Neue"/>
              <a:sym typeface="Helvetica Neue"/>
            </a:endParaRPr>
          </a:p>
          <a:p>
            <a:pPr indent="-301625" lvl="0" marL="4572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How has your telehealth program changed during COVID:</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Provider behavior (comfort level working directly with clients at home)</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Barriers encountered and solutions explored for support (both for providers and clients)</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Client utilization and access (both for medical and integrated services)</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Client behavior (phone only or with video, any differences by age or acuity) </a:t>
            </a:r>
            <a:endParaRPr sz="1150">
              <a:solidFill>
                <a:schemeClr val="dk1"/>
              </a:solidFill>
              <a:highlight>
                <a:srgbClr val="FFFFFF"/>
              </a:highlight>
              <a:latin typeface="Helvetica Neue"/>
              <a:ea typeface="Helvetica Neue"/>
              <a:cs typeface="Helvetica Neue"/>
              <a:sym typeface="Helvetica Neue"/>
            </a:endParaRPr>
          </a:p>
          <a:p>
            <a:pPr indent="-301625" lvl="0" marL="4572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What are your plans for telehealth post-COVID?</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Expansion potential to new sites, programs, populations served</a:t>
            </a:r>
            <a:endParaRPr sz="1150">
              <a:solidFill>
                <a:schemeClr val="dk1"/>
              </a:solidFill>
              <a:highlight>
                <a:srgbClr val="FFFFFF"/>
              </a:highlight>
              <a:latin typeface="Helvetica Neue"/>
              <a:ea typeface="Helvetica Neue"/>
              <a:cs typeface="Helvetica Neue"/>
              <a:sym typeface="Helvetica Neue"/>
            </a:endParaRPr>
          </a:p>
          <a:p>
            <a:pPr indent="-301625" lvl="1" marL="914400" rtl="0" algn="l">
              <a:lnSpc>
                <a:spcPct val="115000"/>
              </a:lnSpc>
              <a:spcBef>
                <a:spcPts val="0"/>
              </a:spcBef>
              <a:spcAft>
                <a:spcPts val="0"/>
              </a:spcAft>
              <a:buClr>
                <a:schemeClr val="dk1"/>
              </a:buClr>
              <a:buSzPts val="1150"/>
              <a:buFont typeface="Helvetica Neue"/>
              <a:buChar char="○"/>
            </a:pPr>
            <a:r>
              <a:rPr lang="en" sz="1150">
                <a:solidFill>
                  <a:schemeClr val="dk1"/>
                </a:solidFill>
                <a:highlight>
                  <a:srgbClr val="FFFFFF"/>
                </a:highlight>
                <a:latin typeface="Helvetica Neue"/>
                <a:ea typeface="Helvetica Neue"/>
                <a:cs typeface="Helvetica Neue"/>
                <a:sym typeface="Helvetica Neue"/>
              </a:rPr>
              <a:t>Maintaining option for services at home vs. requiring all to come into clinic</a:t>
            </a:r>
            <a:endParaRPr sz="1150">
              <a:solidFill>
                <a:schemeClr val="dk1"/>
              </a:solidFill>
              <a:highlight>
                <a:srgbClr val="FFFFFF"/>
              </a:highlight>
              <a:latin typeface="Helvetica Neue"/>
              <a:ea typeface="Helvetica Neue"/>
              <a:cs typeface="Helvetica Neue"/>
              <a:sym typeface="Helvetica Neue"/>
            </a:endParaRPr>
          </a:p>
        </p:txBody>
      </p:sp>
      <p:sp>
        <p:nvSpPr>
          <p:cNvPr id="532" name="Google Shape;532;p70"/>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533" name="Google Shape;533;p70"/>
          <p:cNvSpPr txBox="1"/>
          <p:nvPr/>
        </p:nvSpPr>
        <p:spPr>
          <a:xfrm>
            <a:off x="1513950" y="1425875"/>
            <a:ext cx="61164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Why and how did you get started with telehealth pre-COVID?</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How has your telehealth program changed during COVID:</a:t>
            </a:r>
            <a:endParaRPr b="1" sz="1200">
              <a:solidFill>
                <a:schemeClr val="dk2"/>
              </a:solidFill>
              <a:latin typeface="Montserrat"/>
              <a:ea typeface="Montserrat"/>
              <a:cs typeface="Montserrat"/>
              <a:sym typeface="Montserrat"/>
            </a:endParaRPr>
          </a:p>
        </p:txBody>
      </p:sp>
      <p:sp>
        <p:nvSpPr>
          <p:cNvPr id="534" name="Google Shape;534;p70"/>
          <p:cNvSpPr txBox="1"/>
          <p:nvPr/>
        </p:nvSpPr>
        <p:spPr>
          <a:xfrm>
            <a:off x="1628900" y="1942080"/>
            <a:ext cx="6001500" cy="1201200"/>
          </a:xfrm>
          <a:prstGeom prst="rect">
            <a:avLst/>
          </a:prstGeom>
          <a:noFill/>
          <a:ln>
            <a:noFill/>
          </a:ln>
        </p:spPr>
        <p:txBody>
          <a:bodyPr anchorCtr="0" anchor="t" bIns="91425" lIns="91425" spcFirstLastPara="1" rIns="91425" wrap="square" tIns="91425">
            <a:noAutofit/>
          </a:bodyPr>
          <a:lstStyle/>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Provider behavior (comfort level working directly with clients at home)</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Barriers encountered and solutions explored for support (both for providers and clients)</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Client utilization and access (both for medical and integrated services)</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Client behavior (phone only or with video, any differences by age or acuity) </a:t>
            </a:r>
            <a:endParaRPr sz="1100">
              <a:solidFill>
                <a:schemeClr val="dk2"/>
              </a:solidFill>
              <a:latin typeface="Montserrat"/>
              <a:ea typeface="Montserrat"/>
              <a:cs typeface="Montserrat"/>
              <a:sym typeface="Montserrat"/>
            </a:endParaRPr>
          </a:p>
        </p:txBody>
      </p:sp>
      <p:sp>
        <p:nvSpPr>
          <p:cNvPr id="535" name="Google Shape;535;p70"/>
          <p:cNvSpPr txBox="1"/>
          <p:nvPr/>
        </p:nvSpPr>
        <p:spPr>
          <a:xfrm>
            <a:off x="1513950" y="3427825"/>
            <a:ext cx="6116400" cy="36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What are your plans for telehealth post-COVID?</a:t>
            </a:r>
            <a:endParaRPr b="1" sz="1200">
              <a:solidFill>
                <a:schemeClr val="dk2"/>
              </a:solidFill>
              <a:latin typeface="Montserrat"/>
              <a:ea typeface="Montserrat"/>
              <a:cs typeface="Montserrat"/>
              <a:sym typeface="Montserrat"/>
            </a:endParaRPr>
          </a:p>
        </p:txBody>
      </p:sp>
      <p:sp>
        <p:nvSpPr>
          <p:cNvPr id="536" name="Google Shape;536;p70"/>
          <p:cNvSpPr txBox="1"/>
          <p:nvPr/>
        </p:nvSpPr>
        <p:spPr>
          <a:xfrm>
            <a:off x="1628900" y="3758610"/>
            <a:ext cx="6001500" cy="545700"/>
          </a:xfrm>
          <a:prstGeom prst="rect">
            <a:avLst/>
          </a:prstGeom>
          <a:noFill/>
          <a:ln>
            <a:noFill/>
          </a:ln>
        </p:spPr>
        <p:txBody>
          <a:bodyPr anchorCtr="0" anchor="t" bIns="91425" lIns="91425" spcFirstLastPara="1" rIns="91425" wrap="square" tIns="91425">
            <a:noAutofit/>
          </a:bodyPr>
          <a:lstStyle/>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Expansion potential to new sites, programs, populations served</a:t>
            </a:r>
            <a:endParaRPr sz="1100">
              <a:solidFill>
                <a:schemeClr val="dk2"/>
              </a:solidFill>
              <a:latin typeface="Montserrat"/>
              <a:ea typeface="Montserrat"/>
              <a:cs typeface="Montserrat"/>
              <a:sym typeface="Montserrat"/>
            </a:endParaRPr>
          </a:p>
          <a:p>
            <a:pPr indent="-120650" lvl="0" marL="139700" rtl="0" algn="l">
              <a:lnSpc>
                <a:spcPct val="13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Maintaining option for services at home vs. requiring all to come into clinic</a:t>
            </a:r>
            <a:endParaRPr sz="1100">
              <a:solidFill>
                <a:schemeClr val="dk2"/>
              </a:solidFill>
              <a:latin typeface="Montserrat"/>
              <a:ea typeface="Montserrat"/>
              <a:cs typeface="Montserrat"/>
              <a:sym typeface="Montserrat"/>
            </a:endParaRPr>
          </a:p>
        </p:txBody>
      </p:sp>
      <p:pic>
        <p:nvPicPr>
          <p:cNvPr id="537" name="Google Shape;537;p70"/>
          <p:cNvPicPr preferRelativeResize="0"/>
          <p:nvPr/>
        </p:nvPicPr>
        <p:blipFill>
          <a:blip r:embed="rId3">
            <a:alphaModFix/>
          </a:blip>
          <a:stretch>
            <a:fillRect/>
          </a:stretch>
        </p:blipFill>
        <p:spPr>
          <a:xfrm>
            <a:off x="13610" y="4314665"/>
            <a:ext cx="771525" cy="87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1"/>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rtl="0" algn="ctr">
              <a:spcBef>
                <a:spcPts val="0"/>
              </a:spcBef>
              <a:spcAft>
                <a:spcPts val="0"/>
              </a:spcAft>
              <a:buClr>
                <a:schemeClr val="lt1"/>
              </a:buClr>
              <a:buSzPts val="2100"/>
              <a:buFont typeface="Montserrat"/>
              <a:buNone/>
            </a:pPr>
            <a:r>
              <a:rPr b="1" lang="en" sz="2400">
                <a:solidFill>
                  <a:schemeClr val="lt1"/>
                </a:solidFill>
                <a:latin typeface="Montserrat"/>
                <a:ea typeface="Montserrat"/>
                <a:cs typeface="Montserrat"/>
                <a:sym typeface="Montserrat"/>
              </a:rPr>
              <a:t>Q&amp;A</a:t>
            </a:r>
            <a:endParaRPr b="1" sz="2400">
              <a:solidFill>
                <a:srgbClr val="FFFFFF"/>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2"/>
          <p:cNvSpPr txBox="1"/>
          <p:nvPr/>
        </p:nvSpPr>
        <p:spPr>
          <a:xfrm>
            <a:off x="4575950" y="3488275"/>
            <a:ext cx="4044900" cy="555000"/>
          </a:xfrm>
          <a:prstGeom prst="rect">
            <a:avLst/>
          </a:prstGeom>
          <a:noFill/>
          <a:ln>
            <a:noFill/>
          </a:ln>
        </p:spPr>
        <p:txBody>
          <a:bodyPr anchorCtr="0" anchor="ctr" bIns="25675" lIns="25675" spcFirstLastPara="1" rIns="25675" wrap="square" tIns="25675">
            <a:noAutofit/>
          </a:bodyPr>
          <a:lstStyle/>
          <a:p>
            <a:pPr indent="0" lvl="0" marL="0" marR="0" rtl="0" algn="ctr">
              <a:lnSpc>
                <a:spcPct val="100000"/>
              </a:lnSpc>
              <a:spcBef>
                <a:spcPts val="0"/>
              </a:spcBef>
              <a:spcAft>
                <a:spcPts val="0"/>
              </a:spcAft>
              <a:buClr>
                <a:srgbClr val="FFFFFF"/>
              </a:buClr>
              <a:buSzPts val="2300"/>
              <a:buFont typeface="Montserrat"/>
              <a:buNone/>
            </a:pPr>
            <a:r>
              <a:rPr b="1" lang="en" sz="2300">
                <a:solidFill>
                  <a:srgbClr val="FFFFFF"/>
                </a:solidFill>
                <a:latin typeface="Montserrat"/>
                <a:ea typeface="Montserrat"/>
                <a:cs typeface="Montserrat"/>
                <a:sym typeface="Montserrat"/>
              </a:rPr>
              <a:t>!</a:t>
            </a:r>
            <a:endParaRPr b="1" sz="2300">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FFFFFF"/>
              </a:buClr>
              <a:buSzPts val="2300"/>
              <a:buFont typeface="Montserrat"/>
              <a:buNone/>
            </a:pPr>
            <a:r>
              <a:t/>
            </a:r>
            <a:endParaRPr sz="1500">
              <a:solidFill>
                <a:srgbClr val="FFFFFF"/>
              </a:solidFill>
              <a:latin typeface="Montserrat"/>
              <a:ea typeface="Montserrat"/>
              <a:cs typeface="Montserrat"/>
              <a:sym typeface="Montserrat"/>
            </a:endParaRPr>
          </a:p>
          <a:p>
            <a:pPr indent="0" lvl="0" marL="0" rtl="0" algn="ctr">
              <a:spcBef>
                <a:spcPts val="0"/>
              </a:spcBef>
              <a:spcAft>
                <a:spcPts val="0"/>
              </a:spcAft>
              <a:buClr>
                <a:schemeClr val="lt1"/>
              </a:buClr>
              <a:buSzPts val="2300"/>
              <a:buFont typeface="Montserrat"/>
              <a:buNone/>
            </a:pPr>
            <a:r>
              <a:rPr b="1" lang="en" sz="1500">
                <a:solidFill>
                  <a:schemeClr val="lt1"/>
                </a:solidFill>
                <a:latin typeface="Montserrat"/>
                <a:ea typeface="Montserrat"/>
                <a:cs typeface="Montserrat"/>
                <a:sym typeface="Montserrat"/>
              </a:rPr>
              <a:t>Kelly Mack, </a:t>
            </a:r>
            <a:r>
              <a:rPr lang="en" sz="1500" u="sng">
                <a:solidFill>
                  <a:schemeClr val="lt1"/>
                </a:solidFill>
                <a:latin typeface="Montserrat"/>
                <a:ea typeface="Montserrat"/>
                <a:cs typeface="Montserrat"/>
                <a:sym typeface="Montserrat"/>
              </a:rPr>
              <a:t>kmack</a:t>
            </a:r>
            <a:r>
              <a:rPr lang="en" sz="1500" u="sng">
                <a:solidFill>
                  <a:schemeClr val="lt1"/>
                </a:solidFill>
                <a:latin typeface="Montserrat"/>
                <a:ea typeface="Montserrat"/>
                <a:cs typeface="Montserrat"/>
                <a:sym typeface="Montserrat"/>
                <a:hlinkClick r:id="rId3"/>
              </a:rPr>
              <a:t>@genoatelepsychiatry.com</a:t>
            </a:r>
            <a:endParaRPr sz="1500">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FFFFFF"/>
              </a:buClr>
              <a:buSzPts val="2300"/>
              <a:buFont typeface="Montserrat"/>
              <a:buNone/>
            </a:pPr>
            <a:r>
              <a:t/>
            </a:r>
            <a:endParaRPr b="1" sz="2300">
              <a:solidFill>
                <a:srgbClr val="FFFFFF"/>
              </a:solidFill>
              <a:latin typeface="Montserrat"/>
              <a:ea typeface="Montserrat"/>
              <a:cs typeface="Montserrat"/>
              <a:sym typeface="Montserrat"/>
            </a:endParaRPr>
          </a:p>
        </p:txBody>
      </p:sp>
      <p:pic>
        <p:nvPicPr>
          <p:cNvPr id="548" name="Google Shape;548;p72"/>
          <p:cNvPicPr preferRelativeResize="0"/>
          <p:nvPr/>
        </p:nvPicPr>
        <p:blipFill>
          <a:blip r:embed="rId4">
            <a:alphaModFix/>
          </a:blip>
          <a:stretch>
            <a:fillRect/>
          </a:stretch>
        </p:blipFill>
        <p:spPr>
          <a:xfrm>
            <a:off x="76575" y="4466125"/>
            <a:ext cx="1174625" cy="554900"/>
          </a:xfrm>
          <a:prstGeom prst="rect">
            <a:avLst/>
          </a:prstGeom>
          <a:noFill/>
          <a:ln>
            <a:noFill/>
          </a:ln>
        </p:spPr>
      </p:pic>
      <p:pic>
        <p:nvPicPr>
          <p:cNvPr id="549" name="Google Shape;549;p72"/>
          <p:cNvPicPr preferRelativeResize="0"/>
          <p:nvPr/>
        </p:nvPicPr>
        <p:blipFill rotWithShape="1">
          <a:blip r:embed="rId5">
            <a:alphaModFix/>
          </a:blip>
          <a:srcRect b="1536" l="0" r="3157" t="0"/>
          <a:stretch/>
        </p:blipFill>
        <p:spPr>
          <a:xfrm>
            <a:off x="6011375" y="2288350"/>
            <a:ext cx="1292400" cy="1232400"/>
          </a:xfrm>
          <a:prstGeom prst="ellipse">
            <a:avLst/>
          </a:prstGeom>
          <a:noFill/>
          <a:ln>
            <a:noFill/>
          </a:ln>
        </p:spPr>
      </p:pic>
      <p:pic>
        <p:nvPicPr>
          <p:cNvPr id="550" name="Google Shape;550;p72"/>
          <p:cNvPicPr preferRelativeResize="0"/>
          <p:nvPr/>
        </p:nvPicPr>
        <p:blipFill rotWithShape="1">
          <a:blip r:embed="rId6">
            <a:alphaModFix/>
          </a:blip>
          <a:srcRect b="8029" l="0" r="0" t="0"/>
          <a:stretch/>
        </p:blipFill>
        <p:spPr>
          <a:xfrm>
            <a:off x="1510550" y="2258346"/>
            <a:ext cx="1292400" cy="1292400"/>
          </a:xfrm>
          <a:prstGeom prst="ellipse">
            <a:avLst/>
          </a:prstGeom>
          <a:noFill/>
          <a:ln>
            <a:noFill/>
          </a:ln>
        </p:spPr>
      </p:pic>
      <p:sp>
        <p:nvSpPr>
          <p:cNvPr id="551" name="Google Shape;551;p72"/>
          <p:cNvSpPr txBox="1"/>
          <p:nvPr/>
        </p:nvSpPr>
        <p:spPr>
          <a:xfrm>
            <a:off x="-128625" y="2979525"/>
            <a:ext cx="4782600" cy="1292400"/>
          </a:xfrm>
          <a:prstGeom prst="rect">
            <a:avLst/>
          </a:prstGeom>
          <a:noFill/>
          <a:ln>
            <a:noFill/>
          </a:ln>
        </p:spPr>
        <p:txBody>
          <a:bodyPr anchorCtr="0" anchor="ctr" bIns="25675" lIns="25675" spcFirstLastPara="1" rIns="25675" wrap="square" tIns="25675">
            <a:noAutofit/>
          </a:bodyPr>
          <a:lstStyle/>
          <a:p>
            <a:pPr indent="0" lvl="0" marL="0" marR="0" rtl="0" algn="ctr">
              <a:lnSpc>
                <a:spcPct val="100000"/>
              </a:lnSpc>
              <a:spcBef>
                <a:spcPts val="0"/>
              </a:spcBef>
              <a:spcAft>
                <a:spcPts val="0"/>
              </a:spcAft>
              <a:buClr>
                <a:srgbClr val="FFFFFF"/>
              </a:buClr>
              <a:buSzPts val="2300"/>
              <a:buFont typeface="Montserrat"/>
              <a:buNone/>
            </a:pPr>
            <a:r>
              <a:t/>
            </a:r>
            <a:endParaRPr b="1" sz="2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300"/>
              <a:buFont typeface="Montserrat"/>
              <a:buNone/>
            </a:pPr>
            <a:r>
              <a:t/>
            </a:r>
            <a:endParaRPr b="1" sz="2300">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FFFFFF"/>
              </a:buClr>
              <a:buSzPts val="2300"/>
              <a:buFont typeface="Montserrat"/>
              <a:buNone/>
            </a:pPr>
            <a:r>
              <a:rPr b="1" lang="en" sz="2300">
                <a:solidFill>
                  <a:srgbClr val="FFFFFF"/>
                </a:solidFill>
                <a:latin typeface="Montserrat"/>
                <a:ea typeface="Montserrat"/>
                <a:cs typeface="Montserrat"/>
                <a:sym typeface="Montserrat"/>
              </a:rPr>
              <a:t> </a:t>
            </a:r>
            <a:endParaRPr b="1" sz="2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300"/>
              <a:buFont typeface="Montserrat"/>
              <a:buNone/>
            </a:pPr>
            <a:r>
              <a:rPr b="1" lang="en" sz="1500">
                <a:solidFill>
                  <a:srgbClr val="FFFFFF"/>
                </a:solidFill>
                <a:latin typeface="Montserrat"/>
                <a:ea typeface="Montserrat"/>
                <a:cs typeface="Montserrat"/>
                <a:sym typeface="Montserrat"/>
              </a:rPr>
              <a:t>David Theobald, </a:t>
            </a:r>
            <a:r>
              <a:rPr lang="en" sz="1500" u="sng">
                <a:solidFill>
                  <a:srgbClr val="FFFFFF"/>
                </a:solidFill>
                <a:latin typeface="Montserrat"/>
                <a:ea typeface="Montserrat"/>
                <a:cs typeface="Montserrat"/>
                <a:sym typeface="Montserrat"/>
                <a:hlinkClick r:id="rId7"/>
              </a:rPr>
              <a:t>dtheobald@genoatelepsychiatry.com</a:t>
            </a:r>
            <a:endParaRPr sz="1500">
              <a:solidFill>
                <a:srgbClr val="FFFFFF"/>
              </a:solidFill>
              <a:latin typeface="Montserrat"/>
              <a:ea typeface="Montserrat"/>
              <a:cs typeface="Montserrat"/>
              <a:sym typeface="Montserrat"/>
            </a:endParaRPr>
          </a:p>
          <a:p>
            <a:pPr indent="0" lvl="0" marL="0" rtl="0" algn="ctr">
              <a:spcBef>
                <a:spcPts val="0"/>
              </a:spcBef>
              <a:spcAft>
                <a:spcPts val="0"/>
              </a:spcAft>
              <a:buClr>
                <a:schemeClr val="lt1"/>
              </a:buClr>
              <a:buSzPts val="2300"/>
              <a:buFont typeface="Montserrat"/>
              <a:buNone/>
            </a:pPr>
            <a:r>
              <a:t/>
            </a:r>
            <a:endParaRPr sz="1500">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FFFFFF"/>
              </a:buClr>
              <a:buSzPts val="2300"/>
              <a:buFont typeface="Montserrat"/>
              <a:buNone/>
            </a:pPr>
            <a:r>
              <a:t/>
            </a:r>
            <a:endParaRPr b="1" sz="2300">
              <a:solidFill>
                <a:srgbClr val="FFFFFF"/>
              </a:solidFill>
              <a:latin typeface="Montserrat"/>
              <a:ea typeface="Montserrat"/>
              <a:cs typeface="Montserrat"/>
              <a:sym typeface="Montserrat"/>
            </a:endParaRPr>
          </a:p>
        </p:txBody>
      </p:sp>
      <p:sp>
        <p:nvSpPr>
          <p:cNvPr id="552" name="Google Shape;552;p72"/>
          <p:cNvSpPr txBox="1"/>
          <p:nvPr/>
        </p:nvSpPr>
        <p:spPr>
          <a:xfrm>
            <a:off x="2954025" y="1975050"/>
            <a:ext cx="3000000" cy="16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2300"/>
              <a:buFont typeface="Montserrat"/>
              <a:buNone/>
            </a:pPr>
            <a:r>
              <a:rPr b="1" lang="en" sz="2300">
                <a:solidFill>
                  <a:schemeClr val="lt1"/>
                </a:solidFill>
                <a:latin typeface="Montserrat"/>
                <a:ea typeface="Montserrat"/>
                <a:cs typeface="Montserrat"/>
                <a:sym typeface="Montserrat"/>
              </a:rPr>
              <a:t>Thank You</a:t>
            </a:r>
            <a:endParaRPr b="1" sz="23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1"/>
          <p:cNvSpPr/>
          <p:nvPr/>
        </p:nvSpPr>
        <p:spPr>
          <a:xfrm>
            <a:off x="783600" y="881050"/>
            <a:ext cx="7576800" cy="35994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206" name="Google Shape;206;p41"/>
          <p:cNvSpPr txBox="1"/>
          <p:nvPr/>
        </p:nvSpPr>
        <p:spPr>
          <a:xfrm>
            <a:off x="783600" y="2021163"/>
            <a:ext cx="75768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dk2"/>
                </a:solidFill>
                <a:latin typeface="Montserrat"/>
                <a:ea typeface="Montserrat"/>
                <a:cs typeface="Montserrat"/>
                <a:sym typeface="Montserrat"/>
              </a:rPr>
              <a:t>Heather Jefferis as the Executive Director of the Oregon Council for Behavioral Health participates in a wide variety of forums to ensure our members voice is present and actionable.</a:t>
            </a:r>
            <a:endParaRPr b="1" sz="1100">
              <a:solidFill>
                <a:schemeClr val="dk2"/>
              </a:solidFill>
              <a:latin typeface="Montserrat"/>
              <a:ea typeface="Montserrat"/>
              <a:cs typeface="Montserrat"/>
              <a:sym typeface="Montserrat"/>
            </a:endParaRPr>
          </a:p>
        </p:txBody>
      </p:sp>
      <p:sp>
        <p:nvSpPr>
          <p:cNvPr id="207" name="Google Shape;207;p41"/>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Heather Jefferis, </a:t>
            </a:r>
            <a:r>
              <a:rPr b="1" lang="en" sz="2300">
                <a:solidFill>
                  <a:srgbClr val="004C97"/>
                </a:solidFill>
                <a:latin typeface="Montserrat"/>
                <a:ea typeface="Montserrat"/>
                <a:cs typeface="Montserrat"/>
                <a:sym typeface="Montserrat"/>
              </a:rPr>
              <a:t>Executive Director of the OCBH</a:t>
            </a:r>
            <a:endParaRPr b="1" sz="2300">
              <a:solidFill>
                <a:srgbClr val="004C97"/>
              </a:solidFill>
              <a:latin typeface="Montserrat"/>
              <a:ea typeface="Montserrat"/>
              <a:cs typeface="Montserrat"/>
              <a:sym typeface="Montserrat"/>
            </a:endParaRPr>
          </a:p>
        </p:txBody>
      </p:sp>
      <p:sp>
        <p:nvSpPr>
          <p:cNvPr id="208" name="Google Shape;208;p41"/>
          <p:cNvSpPr txBox="1"/>
          <p:nvPr/>
        </p:nvSpPr>
        <p:spPr>
          <a:xfrm>
            <a:off x="884925" y="2625948"/>
            <a:ext cx="7311000" cy="17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Over the last 23 years of working in Behavioral Health both Substance Use Disorder and Mental Health, I have been privileged to sit in a variety of seats. I have provided direct services as a master’s level clinician, served as a program director, an Executive and Board Chair. I have developed, implemented and operated programing within government BH clinics, non-profit clinic settings and criminal justice programs. In each of these seats I have typically served individuals who are multisystem involved and frequently with co-occurring concerns. I intimately understand Oregon systems that support Oregonians on their path to whole person and family health. As the Executive Director of the Oregon Council for Behavioral Health, I have been charged by the OCBH Board to grow this local association representing the statewide integrated continuum of Behavioral Health Care in Oregon. </a:t>
            </a:r>
            <a:endParaRPr sz="10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0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000">
                <a:solidFill>
                  <a:schemeClr val="dk2"/>
                </a:solidFill>
                <a:latin typeface="Montserrat"/>
                <a:ea typeface="Montserrat"/>
                <a:cs typeface="Montserrat"/>
                <a:sym typeface="Montserrat"/>
              </a:rPr>
              <a:t>OCBH has over 40 members providing the full continuum of services from prevention </a:t>
            </a:r>
            <a:br>
              <a:rPr lang="en" sz="1000">
                <a:solidFill>
                  <a:schemeClr val="dk2"/>
                </a:solidFill>
                <a:latin typeface="Montserrat"/>
                <a:ea typeface="Montserrat"/>
                <a:cs typeface="Montserrat"/>
                <a:sym typeface="Montserrat"/>
              </a:rPr>
            </a:br>
            <a:r>
              <a:rPr lang="en" sz="1000">
                <a:solidFill>
                  <a:schemeClr val="dk2"/>
                </a:solidFill>
                <a:latin typeface="Montserrat"/>
                <a:ea typeface="Montserrat"/>
                <a:cs typeface="Montserrat"/>
                <a:sym typeface="Montserrat"/>
              </a:rPr>
              <a:t>through residential services and detox. </a:t>
            </a:r>
            <a:endParaRPr sz="1000">
              <a:solidFill>
                <a:schemeClr val="dk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000">
              <a:solidFill>
                <a:schemeClr val="dk2"/>
              </a:solidFill>
              <a:latin typeface="Montserrat"/>
              <a:ea typeface="Montserrat"/>
              <a:cs typeface="Montserrat"/>
              <a:sym typeface="Montserrat"/>
            </a:endParaRPr>
          </a:p>
        </p:txBody>
      </p:sp>
      <p:pic>
        <p:nvPicPr>
          <p:cNvPr id="209" name="Google Shape;209;p41"/>
          <p:cNvPicPr preferRelativeResize="0"/>
          <p:nvPr/>
        </p:nvPicPr>
        <p:blipFill>
          <a:blip r:embed="rId3">
            <a:alphaModFix/>
          </a:blip>
          <a:stretch>
            <a:fillRect/>
          </a:stretch>
        </p:blipFill>
        <p:spPr>
          <a:xfrm>
            <a:off x="4158101" y="1039086"/>
            <a:ext cx="828300" cy="8283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2"/>
          <p:cNvSpPr/>
          <p:nvPr/>
        </p:nvSpPr>
        <p:spPr>
          <a:xfrm>
            <a:off x="1513900" y="1145875"/>
            <a:ext cx="6116400" cy="3334800"/>
          </a:xfrm>
          <a:prstGeom prst="roundRect">
            <a:avLst>
              <a:gd fmla="val 2202" name="adj"/>
            </a:avLst>
          </a:prstGeom>
          <a:noFill/>
          <a:ln cap="flat" cmpd="sng" w="9525">
            <a:solidFill>
              <a:srgbClr val="757892">
                <a:alpha val="16860"/>
              </a:srgbClr>
            </a:solidFill>
            <a:prstDash val="solid"/>
            <a:miter lim="400000"/>
            <a:headEnd len="sm" w="sm" type="none"/>
            <a:tailEnd len="sm" w="sm" type="none"/>
          </a:ln>
          <a:effectLst>
            <a:outerShdw blurRad="355600" rotWithShape="0">
              <a:srgbClr val="000000">
                <a:alpha val="45100"/>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215" name="Google Shape;215;p42"/>
          <p:cNvSpPr txBox="1"/>
          <p:nvPr/>
        </p:nvSpPr>
        <p:spPr>
          <a:xfrm>
            <a:off x="2096638" y="2371525"/>
            <a:ext cx="49506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2"/>
                </a:solidFill>
                <a:latin typeface="Montserrat"/>
                <a:ea typeface="Montserrat"/>
                <a:cs typeface="Montserrat"/>
                <a:sym typeface="Montserrat"/>
              </a:rPr>
              <a:t>Oregon Council for Behavioral Health is a member driven association providing advocacy, lobbying, training, system level governmental partnership, information, networking and organizational support for its membership.</a:t>
            </a:r>
            <a:endParaRPr b="1" sz="1200">
              <a:solidFill>
                <a:schemeClr val="dk2"/>
              </a:solidFill>
              <a:latin typeface="Montserrat"/>
              <a:ea typeface="Montserrat"/>
              <a:cs typeface="Montserrat"/>
              <a:sym typeface="Montserrat"/>
            </a:endParaRPr>
          </a:p>
        </p:txBody>
      </p:sp>
      <p:sp>
        <p:nvSpPr>
          <p:cNvPr id="216" name="Google Shape;216;p42"/>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Oregon Council for Behavioral Health</a:t>
            </a:r>
            <a:endParaRPr b="1" sz="2300">
              <a:solidFill>
                <a:srgbClr val="004C97"/>
              </a:solidFill>
              <a:latin typeface="Montserrat"/>
              <a:ea typeface="Montserrat"/>
              <a:cs typeface="Montserrat"/>
              <a:sym typeface="Montserrat"/>
            </a:endParaRPr>
          </a:p>
        </p:txBody>
      </p:sp>
      <p:sp>
        <p:nvSpPr>
          <p:cNvPr id="217" name="Google Shape;217;p42"/>
          <p:cNvSpPr txBox="1"/>
          <p:nvPr/>
        </p:nvSpPr>
        <p:spPr>
          <a:xfrm>
            <a:off x="2096751" y="3442625"/>
            <a:ext cx="4950600" cy="11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The association works on both the state and national level to assure BH services are equitably accessible and individually informed across our state.</a:t>
            </a:r>
            <a:endParaRPr b="1" sz="1200">
              <a:solidFill>
                <a:schemeClr val="dk2"/>
              </a:solidFill>
              <a:latin typeface="Montserrat"/>
              <a:ea typeface="Montserrat"/>
              <a:cs typeface="Montserrat"/>
              <a:sym typeface="Montserrat"/>
            </a:endParaRPr>
          </a:p>
        </p:txBody>
      </p:sp>
      <p:pic>
        <p:nvPicPr>
          <p:cNvPr id="218" name="Google Shape;218;p42"/>
          <p:cNvPicPr preferRelativeResize="0"/>
          <p:nvPr/>
        </p:nvPicPr>
        <p:blipFill>
          <a:blip r:embed="rId3">
            <a:alphaModFix/>
          </a:blip>
          <a:stretch>
            <a:fillRect/>
          </a:stretch>
        </p:blipFill>
        <p:spPr>
          <a:xfrm>
            <a:off x="3949098" y="1363574"/>
            <a:ext cx="1246000" cy="592850"/>
          </a:xfrm>
          <a:prstGeom prst="rect">
            <a:avLst/>
          </a:prstGeom>
          <a:noFill/>
          <a:ln>
            <a:noFill/>
          </a:ln>
        </p:spPr>
      </p:pic>
      <p:pic>
        <p:nvPicPr>
          <p:cNvPr id="219" name="Google Shape;219;p42"/>
          <p:cNvPicPr preferRelativeResize="0"/>
          <p:nvPr/>
        </p:nvPicPr>
        <p:blipFill>
          <a:blip r:embed="rId4">
            <a:alphaModFix/>
          </a:blip>
          <a:stretch>
            <a:fillRect/>
          </a:stretch>
        </p:blipFill>
        <p:spPr>
          <a:xfrm>
            <a:off x="337377" y="5258224"/>
            <a:ext cx="1671324" cy="592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3"/>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chemeClr val="dk1"/>
              </a:buClr>
              <a:buSzPts val="1100"/>
              <a:buFont typeface="Arial"/>
              <a:buNone/>
            </a:pPr>
            <a:r>
              <a:rPr b="1" lang="en" sz="2300">
                <a:solidFill>
                  <a:srgbClr val="004C97"/>
                </a:solidFill>
                <a:latin typeface="Montserrat"/>
                <a:ea typeface="Montserrat"/>
                <a:cs typeface="Montserrat"/>
                <a:sym typeface="Montserrat"/>
              </a:rPr>
              <a:t>OCBH Recent Success</a:t>
            </a:r>
            <a:endParaRPr b="1" sz="2300">
              <a:solidFill>
                <a:srgbClr val="004C97"/>
              </a:solidFill>
              <a:latin typeface="Montserrat"/>
              <a:ea typeface="Montserrat"/>
              <a:cs typeface="Montserrat"/>
              <a:sym typeface="Montserrat"/>
            </a:endParaRPr>
          </a:p>
        </p:txBody>
      </p:sp>
      <p:sp>
        <p:nvSpPr>
          <p:cNvPr id="225" name="Google Shape;225;p43"/>
          <p:cNvSpPr txBox="1"/>
          <p:nvPr/>
        </p:nvSpPr>
        <p:spPr>
          <a:xfrm>
            <a:off x="4777925" y="1815111"/>
            <a:ext cx="15054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Reductions of admin burden</a:t>
            </a:r>
            <a:endParaRPr sz="1000">
              <a:solidFill>
                <a:schemeClr val="accent1"/>
              </a:solidFill>
            </a:endParaRPr>
          </a:p>
        </p:txBody>
      </p:sp>
      <p:sp>
        <p:nvSpPr>
          <p:cNvPr id="226" name="Google Shape;226;p43"/>
          <p:cNvSpPr txBox="1"/>
          <p:nvPr/>
        </p:nvSpPr>
        <p:spPr>
          <a:xfrm>
            <a:off x="6683825" y="1815100"/>
            <a:ext cx="18126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Consumer protections from sub par-providers</a:t>
            </a:r>
            <a:endParaRPr sz="1000">
              <a:solidFill>
                <a:schemeClr val="accent1"/>
              </a:solidFill>
            </a:endParaRPr>
          </a:p>
        </p:txBody>
      </p:sp>
      <p:sp>
        <p:nvSpPr>
          <p:cNvPr id="227" name="Google Shape;227;p43"/>
          <p:cNvSpPr txBox="1"/>
          <p:nvPr/>
        </p:nvSpPr>
        <p:spPr>
          <a:xfrm>
            <a:off x="2718425" y="1815111"/>
            <a:ext cx="15054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Telehealth access advocacy</a:t>
            </a:r>
            <a:endParaRPr sz="1000">
              <a:solidFill>
                <a:schemeClr val="accent1"/>
              </a:solidFill>
            </a:endParaRPr>
          </a:p>
        </p:txBody>
      </p:sp>
      <p:sp>
        <p:nvSpPr>
          <p:cNvPr id="228" name="Google Shape;228;p43"/>
          <p:cNvSpPr txBox="1"/>
          <p:nvPr/>
        </p:nvSpPr>
        <p:spPr>
          <a:xfrm>
            <a:off x="647775" y="1815111"/>
            <a:ext cx="1505400" cy="4800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Increases in SUD and MH rates</a:t>
            </a:r>
            <a:endParaRPr sz="1000">
              <a:solidFill>
                <a:schemeClr val="accent1"/>
              </a:solidFill>
            </a:endParaRPr>
          </a:p>
        </p:txBody>
      </p:sp>
      <p:pic>
        <p:nvPicPr>
          <p:cNvPr id="229" name="Google Shape;229;p43"/>
          <p:cNvPicPr preferRelativeResize="0"/>
          <p:nvPr/>
        </p:nvPicPr>
        <p:blipFill rotWithShape="1">
          <a:blip r:embed="rId3">
            <a:alphaModFix/>
          </a:blip>
          <a:srcRect b="89" l="0" r="0" t="79"/>
          <a:stretch/>
        </p:blipFill>
        <p:spPr>
          <a:xfrm>
            <a:off x="7302575" y="1188550"/>
            <a:ext cx="575100" cy="574150"/>
          </a:xfrm>
          <a:prstGeom prst="rect">
            <a:avLst/>
          </a:prstGeom>
          <a:noFill/>
          <a:ln>
            <a:noFill/>
          </a:ln>
        </p:spPr>
      </p:pic>
      <p:pic>
        <p:nvPicPr>
          <p:cNvPr id="230" name="Google Shape;230;p43"/>
          <p:cNvPicPr preferRelativeResize="0"/>
          <p:nvPr/>
        </p:nvPicPr>
        <p:blipFill rotWithShape="1">
          <a:blip r:embed="rId4">
            <a:alphaModFix/>
          </a:blip>
          <a:srcRect b="0" l="0" r="0" t="0"/>
          <a:stretch/>
        </p:blipFill>
        <p:spPr>
          <a:xfrm>
            <a:off x="5243074" y="1193312"/>
            <a:ext cx="575100" cy="574132"/>
          </a:xfrm>
          <a:prstGeom prst="rect">
            <a:avLst/>
          </a:prstGeom>
          <a:noFill/>
          <a:ln>
            <a:noFill/>
          </a:ln>
        </p:spPr>
      </p:pic>
      <p:pic>
        <p:nvPicPr>
          <p:cNvPr id="231" name="Google Shape;231;p43"/>
          <p:cNvPicPr preferRelativeResize="0"/>
          <p:nvPr/>
        </p:nvPicPr>
        <p:blipFill rotWithShape="1">
          <a:blip r:embed="rId5">
            <a:alphaModFix/>
          </a:blip>
          <a:srcRect b="0" l="0" r="0" t="0"/>
          <a:stretch/>
        </p:blipFill>
        <p:spPr>
          <a:xfrm>
            <a:off x="3025320" y="1030575"/>
            <a:ext cx="891608" cy="890107"/>
          </a:xfrm>
          <a:prstGeom prst="rect">
            <a:avLst/>
          </a:prstGeom>
          <a:noFill/>
          <a:ln>
            <a:noFill/>
          </a:ln>
        </p:spPr>
      </p:pic>
      <p:pic>
        <p:nvPicPr>
          <p:cNvPr id="232" name="Google Shape;232;p43"/>
          <p:cNvPicPr preferRelativeResize="0"/>
          <p:nvPr/>
        </p:nvPicPr>
        <p:blipFill rotWithShape="1">
          <a:blip r:embed="rId6">
            <a:alphaModFix/>
          </a:blip>
          <a:srcRect b="89" l="0" r="0" t="79"/>
          <a:stretch/>
        </p:blipFill>
        <p:spPr>
          <a:xfrm>
            <a:off x="1074650" y="1150350"/>
            <a:ext cx="651649" cy="650549"/>
          </a:xfrm>
          <a:prstGeom prst="rect">
            <a:avLst/>
          </a:prstGeom>
          <a:noFill/>
          <a:ln>
            <a:noFill/>
          </a:ln>
        </p:spPr>
      </p:pic>
      <p:sp>
        <p:nvSpPr>
          <p:cNvPr id="233" name="Google Shape;233;p43"/>
          <p:cNvSpPr txBox="1"/>
          <p:nvPr/>
        </p:nvSpPr>
        <p:spPr>
          <a:xfrm>
            <a:off x="4625375" y="3348130"/>
            <a:ext cx="18105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Member operations forums to support rapid innovation and internal practices</a:t>
            </a:r>
            <a:endParaRPr sz="1000">
              <a:solidFill>
                <a:schemeClr val="accent1"/>
              </a:solidFill>
            </a:endParaRPr>
          </a:p>
        </p:txBody>
      </p:sp>
      <p:sp>
        <p:nvSpPr>
          <p:cNvPr id="234" name="Google Shape;234;p43"/>
          <p:cNvSpPr txBox="1"/>
          <p:nvPr/>
        </p:nvSpPr>
        <p:spPr>
          <a:xfrm>
            <a:off x="6683825" y="3348118"/>
            <a:ext cx="18126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Increased number of preferred partner vendor rates and customer service delivery</a:t>
            </a:r>
            <a:endParaRPr sz="1000">
              <a:solidFill>
                <a:schemeClr val="accent1"/>
              </a:solidFill>
            </a:endParaRPr>
          </a:p>
        </p:txBody>
      </p:sp>
      <p:sp>
        <p:nvSpPr>
          <p:cNvPr id="235" name="Google Shape;235;p43"/>
          <p:cNvSpPr txBox="1"/>
          <p:nvPr/>
        </p:nvSpPr>
        <p:spPr>
          <a:xfrm>
            <a:off x="2718425" y="3348130"/>
            <a:ext cx="1505400" cy="3021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Legislator BH awareness and attention</a:t>
            </a:r>
            <a:endParaRPr sz="1000">
              <a:solidFill>
                <a:schemeClr val="accent1"/>
              </a:solidFill>
            </a:endParaRPr>
          </a:p>
        </p:txBody>
      </p:sp>
      <p:sp>
        <p:nvSpPr>
          <p:cNvPr id="236" name="Google Shape;236;p43"/>
          <p:cNvSpPr txBox="1"/>
          <p:nvPr/>
        </p:nvSpPr>
        <p:spPr>
          <a:xfrm>
            <a:off x="647775" y="3348130"/>
            <a:ext cx="1505400" cy="480000"/>
          </a:xfrm>
          <a:prstGeom prst="rect">
            <a:avLst/>
          </a:prstGeom>
          <a:noFill/>
          <a:ln>
            <a:noFill/>
          </a:ln>
        </p:spPr>
        <p:txBody>
          <a:bodyPr anchorCtr="0" anchor="t" bIns="68550" lIns="68550" spcFirstLastPara="1" rIns="68550" wrap="square" tIns="68550">
            <a:noAutofit/>
          </a:bodyPr>
          <a:lstStyle/>
          <a:p>
            <a:pPr indent="0" lvl="0" marL="0" marR="0" rtl="0" algn="ctr">
              <a:lnSpc>
                <a:spcPct val="115000"/>
              </a:lnSpc>
              <a:spcBef>
                <a:spcPts val="0"/>
              </a:spcBef>
              <a:spcAft>
                <a:spcPts val="0"/>
              </a:spcAft>
              <a:buClr>
                <a:srgbClr val="75787B"/>
              </a:buClr>
              <a:buSzPts val="1100"/>
              <a:buFont typeface="Montserrat"/>
              <a:buNone/>
            </a:pPr>
            <a:r>
              <a:rPr b="1" lang="en" sz="1000">
                <a:solidFill>
                  <a:schemeClr val="accent1"/>
                </a:solidFill>
                <a:latin typeface="Montserrat"/>
                <a:ea typeface="Montserrat"/>
                <a:cs typeface="Montserrat"/>
                <a:sym typeface="Montserrat"/>
              </a:rPr>
              <a:t>COVID-19 relief funding access</a:t>
            </a:r>
            <a:endParaRPr sz="1000">
              <a:solidFill>
                <a:schemeClr val="accent1"/>
              </a:solidFill>
            </a:endParaRPr>
          </a:p>
        </p:txBody>
      </p:sp>
      <p:pic>
        <p:nvPicPr>
          <p:cNvPr id="237" name="Google Shape;237;p43"/>
          <p:cNvPicPr preferRelativeResize="0"/>
          <p:nvPr/>
        </p:nvPicPr>
        <p:blipFill rotWithShape="1">
          <a:blip r:embed="rId7">
            <a:alphaModFix/>
          </a:blip>
          <a:srcRect b="89" l="0" r="0" t="79"/>
          <a:stretch/>
        </p:blipFill>
        <p:spPr>
          <a:xfrm rot="-5400000">
            <a:off x="7237298" y="2624161"/>
            <a:ext cx="705651" cy="704450"/>
          </a:xfrm>
          <a:prstGeom prst="rect">
            <a:avLst/>
          </a:prstGeom>
          <a:noFill/>
          <a:ln>
            <a:noFill/>
          </a:ln>
        </p:spPr>
      </p:pic>
      <p:pic>
        <p:nvPicPr>
          <p:cNvPr id="238" name="Google Shape;238;p43"/>
          <p:cNvPicPr preferRelativeResize="0"/>
          <p:nvPr/>
        </p:nvPicPr>
        <p:blipFill rotWithShape="1">
          <a:blip r:embed="rId8">
            <a:alphaModFix/>
          </a:blip>
          <a:srcRect b="169" l="0" r="0" t="169"/>
          <a:stretch/>
        </p:blipFill>
        <p:spPr>
          <a:xfrm>
            <a:off x="5117137" y="2563600"/>
            <a:ext cx="826976" cy="825583"/>
          </a:xfrm>
          <a:prstGeom prst="rect">
            <a:avLst/>
          </a:prstGeom>
          <a:noFill/>
          <a:ln>
            <a:noFill/>
          </a:ln>
        </p:spPr>
      </p:pic>
      <p:pic>
        <p:nvPicPr>
          <p:cNvPr id="239" name="Google Shape;239;p43"/>
          <p:cNvPicPr preferRelativeResize="0"/>
          <p:nvPr/>
        </p:nvPicPr>
        <p:blipFill rotWithShape="1">
          <a:blip r:embed="rId9">
            <a:alphaModFix/>
          </a:blip>
          <a:srcRect b="0" l="0" r="0" t="0"/>
          <a:stretch/>
        </p:blipFill>
        <p:spPr>
          <a:xfrm>
            <a:off x="3104537" y="2639799"/>
            <a:ext cx="733175" cy="731951"/>
          </a:xfrm>
          <a:prstGeom prst="rect">
            <a:avLst/>
          </a:prstGeom>
          <a:noFill/>
          <a:ln>
            <a:noFill/>
          </a:ln>
        </p:spPr>
      </p:pic>
      <p:pic>
        <p:nvPicPr>
          <p:cNvPr id="240" name="Google Shape;240;p43"/>
          <p:cNvPicPr preferRelativeResize="0"/>
          <p:nvPr/>
        </p:nvPicPr>
        <p:blipFill rotWithShape="1">
          <a:blip r:embed="rId10">
            <a:alphaModFix/>
          </a:blip>
          <a:srcRect b="89" l="0" r="0" t="79"/>
          <a:stretch/>
        </p:blipFill>
        <p:spPr>
          <a:xfrm>
            <a:off x="1053200" y="2629699"/>
            <a:ext cx="694550" cy="693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nvSpPr>
        <p:spPr>
          <a:xfrm>
            <a:off x="-1" y="2140526"/>
            <a:ext cx="8846700" cy="739200"/>
          </a:xfrm>
          <a:prstGeom prst="rect">
            <a:avLst/>
          </a:prstGeom>
          <a:noFill/>
          <a:ln>
            <a:noFill/>
          </a:ln>
        </p:spPr>
        <p:txBody>
          <a:bodyPr anchorCtr="0" anchor="ctr" bIns="34250" lIns="34250" spcFirstLastPara="1" rIns="34250" wrap="square" tIns="34250">
            <a:noAutofit/>
          </a:bodyPr>
          <a:lstStyle/>
          <a:p>
            <a:pPr indent="0" lvl="0" marL="0" marR="0" rtl="0" algn="ctr">
              <a:lnSpc>
                <a:spcPct val="100000"/>
              </a:lnSpc>
              <a:spcBef>
                <a:spcPts val="0"/>
              </a:spcBef>
              <a:spcAft>
                <a:spcPts val="0"/>
              </a:spcAft>
              <a:buClr>
                <a:srgbClr val="FFFFFF"/>
              </a:buClr>
              <a:buSzPts val="2100"/>
              <a:buFont typeface="Montserrat"/>
              <a:buNone/>
            </a:pPr>
            <a:r>
              <a:rPr b="1" lang="en" sz="2400">
                <a:solidFill>
                  <a:srgbClr val="FFFFFF"/>
                </a:solidFill>
                <a:latin typeface="Montserrat"/>
                <a:ea typeface="Montserrat"/>
                <a:cs typeface="Montserrat"/>
                <a:sym typeface="Montserrat"/>
              </a:rPr>
              <a:t>The Shift to Telehealth</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45"/>
          <p:cNvPicPr preferRelativeResize="0"/>
          <p:nvPr/>
        </p:nvPicPr>
        <p:blipFill>
          <a:blip r:embed="rId3">
            <a:alphaModFix/>
          </a:blip>
          <a:stretch>
            <a:fillRect/>
          </a:stretch>
        </p:blipFill>
        <p:spPr>
          <a:xfrm>
            <a:off x="1660112" y="647493"/>
            <a:ext cx="5423921" cy="4191212"/>
          </a:xfrm>
          <a:prstGeom prst="rect">
            <a:avLst/>
          </a:prstGeom>
          <a:noFill/>
          <a:ln>
            <a:noFill/>
          </a:ln>
        </p:spPr>
      </p:pic>
      <p:sp>
        <p:nvSpPr>
          <p:cNvPr id="251" name="Google Shape;251;p45"/>
          <p:cNvSpPr txBox="1"/>
          <p:nvPr/>
        </p:nvSpPr>
        <p:spPr>
          <a:xfrm>
            <a:off x="-204825" y="4887750"/>
            <a:ext cx="2916900" cy="318000"/>
          </a:xfrm>
          <a:prstGeom prst="rect">
            <a:avLst/>
          </a:prstGeom>
          <a:noFill/>
          <a:ln>
            <a:noFill/>
          </a:ln>
        </p:spPr>
        <p:txBody>
          <a:bodyPr anchorCtr="0" anchor="t" bIns="68550" lIns="68550" spcFirstLastPara="1" rIns="68550" wrap="square" tIns="68550">
            <a:noAutofit/>
          </a:bodyPr>
          <a:lstStyle/>
          <a:p>
            <a:pPr indent="0" lvl="0" marL="0" rtl="0" algn="ctr">
              <a:spcBef>
                <a:spcPts val="0"/>
              </a:spcBef>
              <a:spcAft>
                <a:spcPts val="0"/>
              </a:spcAft>
              <a:buClr>
                <a:schemeClr val="dk1"/>
              </a:buClr>
              <a:buSzPts val="1100"/>
              <a:buFont typeface="Arial"/>
              <a:buNone/>
            </a:pPr>
            <a:r>
              <a:rPr i="1" lang="en" sz="800">
                <a:solidFill>
                  <a:schemeClr val="dk2"/>
                </a:solidFill>
                <a:latin typeface="Montserrat"/>
                <a:ea typeface="Montserrat"/>
                <a:cs typeface="Montserrat"/>
                <a:sym typeface="Montserrat"/>
              </a:rPr>
              <a:t>*Optum Behavioral Health  database, 2020</a:t>
            </a:r>
            <a:endParaRPr i="1" sz="800">
              <a:solidFill>
                <a:schemeClr val="dk2"/>
              </a:solidFill>
              <a:highlight>
                <a:schemeClr val="lt1"/>
              </a:highlight>
              <a:latin typeface="Montserrat"/>
              <a:ea typeface="Montserrat"/>
              <a:cs typeface="Montserrat"/>
              <a:sym typeface="Montserrat"/>
            </a:endParaRPr>
          </a:p>
        </p:txBody>
      </p:sp>
      <p:sp>
        <p:nvSpPr>
          <p:cNvPr id="252" name="Google Shape;252;p45"/>
          <p:cNvSpPr txBox="1"/>
          <p:nvPr/>
        </p:nvSpPr>
        <p:spPr>
          <a:xfrm>
            <a:off x="93" y="243693"/>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rgbClr val="004C97"/>
              </a:buClr>
              <a:buSzPts val="2300"/>
              <a:buFont typeface="Montserrat"/>
              <a:buNone/>
            </a:pPr>
            <a:r>
              <a:rPr b="1" lang="en" sz="2300">
                <a:solidFill>
                  <a:srgbClr val="004C97"/>
                </a:solidFill>
                <a:latin typeface="Montserrat"/>
                <a:ea typeface="Montserrat"/>
                <a:cs typeface="Montserrat"/>
                <a:sym typeface="Montserrat"/>
              </a:rPr>
              <a:t>90% of Public Health Clinics Now Use Telehealth</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nvSpPr>
        <p:spPr>
          <a:xfrm>
            <a:off x="-204825" y="4887750"/>
            <a:ext cx="2916900" cy="318000"/>
          </a:xfrm>
          <a:prstGeom prst="rect">
            <a:avLst/>
          </a:prstGeom>
          <a:noFill/>
          <a:ln>
            <a:noFill/>
          </a:ln>
        </p:spPr>
        <p:txBody>
          <a:bodyPr anchorCtr="0" anchor="t" bIns="68550" lIns="68550" spcFirstLastPara="1" rIns="68550" wrap="square" tIns="68550">
            <a:noAutofit/>
          </a:bodyPr>
          <a:lstStyle/>
          <a:p>
            <a:pPr indent="0" lvl="0" marL="0" rtl="0" algn="ctr">
              <a:spcBef>
                <a:spcPts val="0"/>
              </a:spcBef>
              <a:spcAft>
                <a:spcPts val="0"/>
              </a:spcAft>
              <a:buClr>
                <a:schemeClr val="dk1"/>
              </a:buClr>
              <a:buSzPts val="1100"/>
              <a:buFont typeface="Arial"/>
              <a:buNone/>
            </a:pPr>
            <a:r>
              <a:rPr i="1" lang="en" sz="800">
                <a:solidFill>
                  <a:schemeClr val="dk2"/>
                </a:solidFill>
                <a:latin typeface="Montserrat"/>
                <a:ea typeface="Montserrat"/>
                <a:cs typeface="Montserrat"/>
                <a:sym typeface="Montserrat"/>
              </a:rPr>
              <a:t>*Optum Behavioral Health  database, 2020</a:t>
            </a:r>
            <a:endParaRPr i="1" sz="800">
              <a:solidFill>
                <a:schemeClr val="dk2"/>
              </a:solidFill>
              <a:highlight>
                <a:schemeClr val="lt1"/>
              </a:highlight>
              <a:latin typeface="Montserrat"/>
              <a:ea typeface="Montserrat"/>
              <a:cs typeface="Montserrat"/>
              <a:sym typeface="Montserrat"/>
            </a:endParaRPr>
          </a:p>
        </p:txBody>
      </p:sp>
      <p:sp>
        <p:nvSpPr>
          <p:cNvPr id="258" name="Google Shape;258;p46"/>
          <p:cNvSpPr txBox="1"/>
          <p:nvPr/>
        </p:nvSpPr>
        <p:spPr>
          <a:xfrm>
            <a:off x="93" y="433476"/>
            <a:ext cx="9144000" cy="403800"/>
          </a:xfrm>
          <a:prstGeom prst="rect">
            <a:avLst/>
          </a:prstGeom>
          <a:noFill/>
          <a:ln>
            <a:noFill/>
          </a:ln>
        </p:spPr>
        <p:txBody>
          <a:bodyPr anchorCtr="0" anchor="ctr" bIns="25675" lIns="25675" spcFirstLastPara="1" rIns="25675" wrap="square" tIns="25675">
            <a:noAutofit/>
          </a:bodyPr>
          <a:lstStyle/>
          <a:p>
            <a:pPr indent="0" lvl="0" marL="0" marR="0" rtl="0" algn="ctr">
              <a:lnSpc>
                <a:spcPct val="90000"/>
              </a:lnSpc>
              <a:spcBef>
                <a:spcPts val="0"/>
              </a:spcBef>
              <a:spcAft>
                <a:spcPts val="0"/>
              </a:spcAft>
              <a:buClr>
                <a:srgbClr val="004C97"/>
              </a:buClr>
              <a:buSzPts val="2300"/>
              <a:buFont typeface="Montserrat"/>
              <a:buNone/>
            </a:pPr>
            <a:r>
              <a:rPr b="1" lang="en" sz="2300">
                <a:solidFill>
                  <a:srgbClr val="004C97"/>
                </a:solidFill>
                <a:latin typeface="Montserrat"/>
                <a:ea typeface="Montserrat"/>
                <a:cs typeface="Montserrat"/>
                <a:sym typeface="Montserrat"/>
              </a:rPr>
              <a:t>90% of Psychiatry Sessions and </a:t>
            </a:r>
            <a:br>
              <a:rPr b="1" lang="en" sz="2300">
                <a:solidFill>
                  <a:srgbClr val="004C97"/>
                </a:solidFill>
                <a:latin typeface="Montserrat"/>
                <a:ea typeface="Montserrat"/>
                <a:cs typeface="Montserrat"/>
                <a:sym typeface="Montserrat"/>
              </a:rPr>
            </a:br>
            <a:r>
              <a:rPr b="1" lang="en" sz="2300">
                <a:solidFill>
                  <a:srgbClr val="004C97"/>
                </a:solidFill>
                <a:latin typeface="Montserrat"/>
                <a:ea typeface="Montserrat"/>
                <a:cs typeface="Montserrat"/>
                <a:sym typeface="Montserrat"/>
              </a:rPr>
              <a:t>70% of Therapy Sessions via Telehealth</a:t>
            </a:r>
            <a:endParaRPr sz="1100"/>
          </a:p>
        </p:txBody>
      </p:sp>
      <p:pic>
        <p:nvPicPr>
          <p:cNvPr id="259" name="Google Shape;259;p46"/>
          <p:cNvPicPr preferRelativeResize="0"/>
          <p:nvPr/>
        </p:nvPicPr>
        <p:blipFill rotWithShape="1">
          <a:blip r:embed="rId3">
            <a:alphaModFix/>
          </a:blip>
          <a:srcRect b="13021" l="12878" r="2339" t="21145"/>
          <a:stretch/>
        </p:blipFill>
        <p:spPr>
          <a:xfrm>
            <a:off x="1666415" y="1336675"/>
            <a:ext cx="5545502" cy="3328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noa">
  <a:themeElements>
    <a:clrScheme name="Genoa">
      <a:dk1>
        <a:srgbClr val="000000"/>
      </a:dk1>
      <a:lt1>
        <a:srgbClr val="FFFFFF"/>
      </a:lt1>
      <a:dk2>
        <a:srgbClr val="75787B"/>
      </a:dk2>
      <a:lt2>
        <a:srgbClr val="D4D3D1"/>
      </a:lt2>
      <a:accent1>
        <a:srgbClr val="004C97"/>
      </a:accent1>
      <a:accent2>
        <a:srgbClr val="75787B"/>
      </a:accent2>
      <a:accent3>
        <a:srgbClr val="D22630"/>
      </a:accent3>
      <a:accent4>
        <a:srgbClr val="F68D2E"/>
      </a:accent4>
      <a:accent5>
        <a:srgbClr val="007FA3"/>
      </a:accent5>
      <a:accent6>
        <a:srgbClr val="FFFFFF"/>
      </a:accent6>
      <a:hlink>
        <a:srgbClr val="F68D2E"/>
      </a:hlink>
      <a:folHlink>
        <a:srgbClr val="757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004C97"/>
      </a:accent1>
      <a:accent2>
        <a:srgbClr val="75787B"/>
      </a:accent2>
      <a:accent3>
        <a:srgbClr val="D22630"/>
      </a:accent3>
      <a:accent4>
        <a:srgbClr val="F68D2E"/>
      </a:accent4>
      <a:accent5>
        <a:srgbClr val="007FA3"/>
      </a:accent5>
      <a:accent6>
        <a:srgbClr val="8F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